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embeddedFontLst>
    <p:embeddedFont>
      <p:font typeface="Gill Sans" panose="020B060402020202020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hNBuMH5H4jfOxbKiGQSrkjsQ41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77F964-2803-4F95-B823-550C597F01F7}">
  <a:tblStyle styleId="{C577F964-2803-4F95-B823-550C597F01F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 name="Google Shape;4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2f5756e12c2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2f5756e12c2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g2f5756e12c2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1" name="Google Shape;14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f61a4b23ea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g2f61a4b23ea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f5756e12c2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f5756e12c2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f5756e12c2_0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f61a4b23ea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f61a4b23ea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g2f61a4b23ea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2f63293ca36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2f63293ca36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g2f63293ca36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f61a4b23ea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f61a4b23ea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2f61a4b23ea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f61a4b23e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f61a4b23ea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g2f61a4b23ea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f61a4b23ea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2f61a4b23ea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61a4b23ea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f61a4b23ea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g2f61a4b23ea_0_2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f61a4b23ea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f61a4b23ea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g2f61a4b23ea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1" name="Google Shape;27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f63293ca3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f63293ca36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g2f63293ca36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f5756e12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f5756e12c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g2f5756e12c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3" name="Google Shape;8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 name="Google Shape;1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f5756e12c2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f5756e12c2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2f5756e12c2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63293ca36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f63293ca36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g2f63293ca36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type="title">
  <p:cSld name="TITLE">
    <p:bg>
      <p:bgPr>
        <a:blipFill>
          <a:blip r:embed="rId2">
            <a:alphaModFix/>
          </a:blip>
          <a:stretch>
            <a:fillRect/>
          </a:stretch>
        </a:blipFill>
        <a:effectLst/>
      </p:bgPr>
    </p:bg>
    <p:spTree>
      <p:nvGrpSpPr>
        <p:cNvPr id="1" name="Shape 13"/>
        <p:cNvGrpSpPr/>
        <p:nvPr/>
      </p:nvGrpSpPr>
      <p:grpSpPr>
        <a:xfrm>
          <a:off x="0" y="0"/>
          <a:ext cx="0" cy="0"/>
          <a:chOff x="0" y="0"/>
          <a:chExt cx="0" cy="0"/>
        </a:xfrm>
      </p:grpSpPr>
      <p:sp>
        <p:nvSpPr>
          <p:cNvPr id="14" name="Google Shape;14;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9EE0"/>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138888"/>
              </a:lnSpc>
              <a:spcBef>
                <a:spcPts val="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ekop" type="secHead">
  <p:cSld name="SECTION_HEADER">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38"/>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5000"/>
              <a:buFont typeface="Arial"/>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8"/>
          <p:cNvSpPr txBox="1">
            <a:spLocks noGrp="1"/>
          </p:cNvSpPr>
          <p:nvPr>
            <p:ph type="body" idx="1"/>
          </p:nvPr>
        </p:nvSpPr>
        <p:spPr>
          <a:xfrm>
            <a:off x="697830" y="1258646"/>
            <a:ext cx="10791337" cy="3689872"/>
          </a:xfrm>
          <a:prstGeom prst="rect">
            <a:avLst/>
          </a:prstGeom>
          <a:noFill/>
          <a:ln>
            <a:noFill/>
          </a:ln>
        </p:spPr>
        <p:txBody>
          <a:bodyPr spcFirstLastPara="1" wrap="square" lIns="91425" tIns="45700" rIns="91425" bIns="45700" anchor="t" anchorCtr="0">
            <a:normAutofit/>
          </a:bodyPr>
          <a:lstStyle>
            <a:lvl1pPr marL="457200" lvl="0" indent="-228600" algn="ctr">
              <a:lnSpc>
                <a:spcPct val="138888"/>
              </a:lnSpc>
              <a:spcBef>
                <a:spcPts val="0"/>
              </a:spcBef>
              <a:spcAft>
                <a:spcPts val="0"/>
              </a:spcAft>
              <a:buClr>
                <a:schemeClr val="dk1"/>
              </a:buClr>
              <a:buSzPts val="1800"/>
              <a:buNone/>
              <a:defRPr sz="18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r">
              <a:lnSpc>
                <a:spcPct val="138888"/>
              </a:lnSpc>
              <a:spcBef>
                <a:spcPts val="0"/>
              </a:spcBef>
              <a:spcAft>
                <a:spcPts val="0"/>
              </a:spcAft>
              <a:buClr>
                <a:srgbClr val="888888"/>
              </a:buClr>
              <a:buSzPts val="1800"/>
              <a:buNone/>
              <a:defRPr sz="1800">
                <a:solidFill>
                  <a:srgbClr val="888888"/>
                </a:solidFill>
              </a:defRPr>
            </a:lvl3pPr>
            <a:lvl4pPr marL="1828800" lvl="3" indent="-228600" algn="r">
              <a:lnSpc>
                <a:spcPct val="90000"/>
              </a:lnSpc>
              <a:spcBef>
                <a:spcPts val="500"/>
              </a:spcBef>
              <a:spcAft>
                <a:spcPts val="0"/>
              </a:spcAft>
              <a:buClr>
                <a:srgbClr val="888888"/>
              </a:buClr>
              <a:buSzPts val="1600"/>
              <a:buNone/>
              <a:defRPr sz="1600">
                <a:solidFill>
                  <a:srgbClr val="888888"/>
                </a:solidFill>
              </a:defRPr>
            </a:lvl4pPr>
            <a:lvl5pPr marL="2286000" lvl="4" indent="-228600" algn="r">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2 tekstkaders">
  <p:cSld name="1_2 tekstkaders">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39"/>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5000"/>
              <a:buFont typeface="Arial"/>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9"/>
          <p:cNvSpPr txBox="1">
            <a:spLocks noGrp="1"/>
          </p:cNvSpPr>
          <p:nvPr>
            <p:ph type="body" idx="1"/>
          </p:nvPr>
        </p:nvSpPr>
        <p:spPr>
          <a:xfrm>
            <a:off x="697830" y="1258646"/>
            <a:ext cx="5229633" cy="3689872"/>
          </a:xfrm>
          <a:prstGeom prst="rect">
            <a:avLst/>
          </a:prstGeom>
          <a:noFill/>
          <a:ln>
            <a:noFill/>
          </a:ln>
        </p:spPr>
        <p:txBody>
          <a:bodyPr spcFirstLastPara="1" wrap="square" lIns="91425" tIns="45700" rIns="91425" bIns="45700" anchor="t" anchorCtr="0">
            <a:normAutofit/>
          </a:bodyPr>
          <a:lstStyle>
            <a:lvl1pPr marL="457200" lvl="0" indent="-228600" algn="ctr">
              <a:lnSpc>
                <a:spcPct val="138888"/>
              </a:lnSpc>
              <a:spcBef>
                <a:spcPts val="0"/>
              </a:spcBef>
              <a:spcAft>
                <a:spcPts val="0"/>
              </a:spcAft>
              <a:buClr>
                <a:schemeClr val="dk1"/>
              </a:buClr>
              <a:buSzPts val="1800"/>
              <a:buNone/>
              <a:defRPr sz="18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r">
              <a:lnSpc>
                <a:spcPct val="138888"/>
              </a:lnSpc>
              <a:spcBef>
                <a:spcPts val="0"/>
              </a:spcBef>
              <a:spcAft>
                <a:spcPts val="0"/>
              </a:spcAft>
              <a:buClr>
                <a:srgbClr val="888888"/>
              </a:buClr>
              <a:buSzPts val="1800"/>
              <a:buNone/>
              <a:defRPr sz="1800">
                <a:solidFill>
                  <a:srgbClr val="888888"/>
                </a:solidFill>
              </a:defRPr>
            </a:lvl3pPr>
            <a:lvl4pPr marL="1828800" lvl="3" indent="-228600" algn="r">
              <a:lnSpc>
                <a:spcPct val="90000"/>
              </a:lnSpc>
              <a:spcBef>
                <a:spcPts val="500"/>
              </a:spcBef>
              <a:spcAft>
                <a:spcPts val="0"/>
              </a:spcAft>
              <a:buClr>
                <a:srgbClr val="888888"/>
              </a:buClr>
              <a:buSzPts val="1600"/>
              <a:buNone/>
              <a:defRPr sz="1600">
                <a:solidFill>
                  <a:srgbClr val="888888"/>
                </a:solidFill>
              </a:defRPr>
            </a:lvl4pPr>
            <a:lvl5pPr marL="2286000" lvl="4" indent="-228600" algn="r">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39"/>
          <p:cNvSpPr txBox="1">
            <a:spLocks noGrp="1"/>
          </p:cNvSpPr>
          <p:nvPr>
            <p:ph type="body" idx="2"/>
          </p:nvPr>
        </p:nvSpPr>
        <p:spPr>
          <a:xfrm>
            <a:off x="6293224" y="1258646"/>
            <a:ext cx="5208495" cy="3689872"/>
          </a:xfrm>
          <a:prstGeom prst="rect">
            <a:avLst/>
          </a:prstGeom>
          <a:noFill/>
          <a:ln>
            <a:noFill/>
          </a:ln>
        </p:spPr>
        <p:txBody>
          <a:bodyPr spcFirstLastPara="1" wrap="square" lIns="91425" tIns="45700" rIns="91425" bIns="45700" anchor="t" anchorCtr="0">
            <a:normAutofit/>
          </a:bodyPr>
          <a:lstStyle>
            <a:lvl1pPr marL="457200" lvl="0" indent="-228600" algn="ctr">
              <a:lnSpc>
                <a:spcPct val="138888"/>
              </a:lnSpc>
              <a:spcBef>
                <a:spcPts val="0"/>
              </a:spcBef>
              <a:spcAft>
                <a:spcPts val="0"/>
              </a:spcAft>
              <a:buClr>
                <a:schemeClr val="dk1"/>
              </a:buClr>
              <a:buSzPts val="1800"/>
              <a:buNone/>
              <a:defRPr sz="1800">
                <a:solidFill>
                  <a:schemeClr val="dk1"/>
                </a:solidFill>
                <a:latin typeface="Gill Sans"/>
                <a:ea typeface="Gill Sans"/>
                <a:cs typeface="Gill Sans"/>
                <a:sym typeface="Gill Sans"/>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r">
              <a:lnSpc>
                <a:spcPct val="138888"/>
              </a:lnSpc>
              <a:spcBef>
                <a:spcPts val="0"/>
              </a:spcBef>
              <a:spcAft>
                <a:spcPts val="0"/>
              </a:spcAft>
              <a:buClr>
                <a:srgbClr val="888888"/>
              </a:buClr>
              <a:buSzPts val="1800"/>
              <a:buNone/>
              <a:defRPr sz="1800">
                <a:solidFill>
                  <a:srgbClr val="888888"/>
                </a:solidFill>
              </a:defRPr>
            </a:lvl3pPr>
            <a:lvl4pPr marL="1828800" lvl="3" indent="-228600" algn="r">
              <a:lnSpc>
                <a:spcPct val="90000"/>
              </a:lnSpc>
              <a:spcBef>
                <a:spcPts val="500"/>
              </a:spcBef>
              <a:spcAft>
                <a:spcPts val="0"/>
              </a:spcAft>
              <a:buClr>
                <a:srgbClr val="888888"/>
              </a:buClr>
              <a:buSzPts val="1600"/>
              <a:buNone/>
              <a:defRPr sz="1600">
                <a:solidFill>
                  <a:srgbClr val="888888"/>
                </a:solidFill>
              </a:defRPr>
            </a:lvl4pPr>
            <a:lvl5pPr marL="2286000" lvl="4" indent="-228600" algn="r">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ergelijking" type="twoTxTwoObj">
  <p:cSld name="TWO_OBJECTS_WITH_TEXT">
    <p:spTree>
      <p:nvGrpSpPr>
        <p:cNvPr id="1" name="Shape 23"/>
        <p:cNvGrpSpPr/>
        <p:nvPr/>
      </p:nvGrpSpPr>
      <p:grpSpPr>
        <a:xfrm>
          <a:off x="0" y="0"/>
          <a:ext cx="0" cy="0"/>
          <a:chOff x="0" y="0"/>
          <a:chExt cx="0" cy="0"/>
        </a:xfrm>
      </p:grpSpPr>
      <p:sp>
        <p:nvSpPr>
          <p:cNvPr id="24" name="Google Shape;24;p42"/>
          <p:cNvSpPr txBox="1">
            <a:spLocks noGrp="1"/>
          </p:cNvSpPr>
          <p:nvPr>
            <p:ph type="title"/>
          </p:nvPr>
        </p:nvSpPr>
        <p:spPr>
          <a:xfrm>
            <a:off x="336883" y="192511"/>
            <a:ext cx="11514221" cy="114926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5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2"/>
          <p:cNvSpPr txBox="1">
            <a:spLocks noGrp="1"/>
          </p:cNvSpPr>
          <p:nvPr>
            <p:ph type="body" idx="1"/>
          </p:nvPr>
        </p:nvSpPr>
        <p:spPr>
          <a:xfrm>
            <a:off x="902208" y="2678114"/>
            <a:ext cx="5096256"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r">
              <a:lnSpc>
                <a:spcPct val="138888"/>
              </a:lnSpc>
              <a:spcBef>
                <a:spcPts val="0"/>
              </a:spcBef>
              <a:spcAft>
                <a:spcPts val="0"/>
              </a:spcAft>
              <a:buClr>
                <a:schemeClr val="dk1"/>
              </a:buClr>
              <a:buSzPts val="1800"/>
              <a:buNone/>
              <a:defRPr sz="1800" b="1"/>
            </a:lvl3pPr>
            <a:lvl4pPr marL="1828800" lvl="3" indent="-228600" algn="r">
              <a:lnSpc>
                <a:spcPct val="90000"/>
              </a:lnSpc>
              <a:spcBef>
                <a:spcPts val="500"/>
              </a:spcBef>
              <a:spcAft>
                <a:spcPts val="0"/>
              </a:spcAft>
              <a:buClr>
                <a:schemeClr val="dk1"/>
              </a:buClr>
              <a:buSzPts val="1600"/>
              <a:buNone/>
              <a:defRPr sz="1600" b="1"/>
            </a:lvl4pPr>
            <a:lvl5pPr marL="2286000" lvl="4" indent="-228600" algn="r">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6" name="Google Shape;26;p42"/>
          <p:cNvSpPr txBox="1">
            <a:spLocks noGrp="1"/>
          </p:cNvSpPr>
          <p:nvPr>
            <p:ph type="body" idx="2"/>
          </p:nvPr>
        </p:nvSpPr>
        <p:spPr>
          <a:xfrm>
            <a:off x="903110" y="3429001"/>
            <a:ext cx="5093407" cy="26971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9EE0"/>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r">
              <a:lnSpc>
                <a:spcPct val="156250"/>
              </a:lnSpc>
              <a:spcBef>
                <a:spcPts val="0"/>
              </a:spcBef>
              <a:spcAft>
                <a:spcPts val="0"/>
              </a:spcAft>
              <a:buClr>
                <a:schemeClr val="dk1"/>
              </a:buClr>
              <a:buSzPts val="1600"/>
              <a:buNone/>
              <a:defRPr sz="1600"/>
            </a:lvl3pPr>
            <a:lvl4pPr marL="1828800" lvl="3" indent="-228600" algn="r">
              <a:lnSpc>
                <a:spcPct val="90000"/>
              </a:lnSpc>
              <a:spcBef>
                <a:spcPts val="500"/>
              </a:spcBef>
              <a:spcAft>
                <a:spcPts val="0"/>
              </a:spcAft>
              <a:buClr>
                <a:schemeClr val="dk1"/>
              </a:buClr>
              <a:buSzPts val="1400"/>
              <a:buNone/>
              <a:defRPr sz="1400"/>
            </a:lvl4pPr>
            <a:lvl5pPr marL="2286000" lvl="4" indent="-228600" algn="r">
              <a:lnSpc>
                <a:spcPct val="90000"/>
              </a:lnSpc>
              <a:spcBef>
                <a:spcPts val="500"/>
              </a:spcBef>
              <a:spcAft>
                <a:spcPts val="0"/>
              </a:spcAft>
              <a:buClr>
                <a:schemeClr val="dk1"/>
              </a:buClr>
              <a:buSzPts val="1400"/>
              <a:buNone/>
              <a:defRPr sz="14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27" name="Google Shape;27;p42"/>
          <p:cNvSpPr txBox="1">
            <a:spLocks noGrp="1"/>
          </p:cNvSpPr>
          <p:nvPr>
            <p:ph type="body" idx="3"/>
          </p:nvPr>
        </p:nvSpPr>
        <p:spPr>
          <a:xfrm>
            <a:off x="6197600" y="2678113"/>
            <a:ext cx="5096256"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dk2"/>
              </a:buClr>
              <a:buSzPts val="2400"/>
              <a:buNone/>
              <a:defRPr sz="2400" b="0" i="0">
                <a:solidFill>
                  <a:schemeClr val="dk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r">
              <a:lnSpc>
                <a:spcPct val="138888"/>
              </a:lnSpc>
              <a:spcBef>
                <a:spcPts val="0"/>
              </a:spcBef>
              <a:spcAft>
                <a:spcPts val="0"/>
              </a:spcAft>
              <a:buClr>
                <a:schemeClr val="dk1"/>
              </a:buClr>
              <a:buSzPts val="1800"/>
              <a:buNone/>
              <a:defRPr sz="1800" b="1"/>
            </a:lvl3pPr>
            <a:lvl4pPr marL="1828800" lvl="3" indent="-228600" algn="r">
              <a:lnSpc>
                <a:spcPct val="90000"/>
              </a:lnSpc>
              <a:spcBef>
                <a:spcPts val="500"/>
              </a:spcBef>
              <a:spcAft>
                <a:spcPts val="0"/>
              </a:spcAft>
              <a:buClr>
                <a:schemeClr val="dk1"/>
              </a:buClr>
              <a:buSzPts val="1600"/>
              <a:buNone/>
              <a:defRPr sz="1600" b="1"/>
            </a:lvl4pPr>
            <a:lvl5pPr marL="2286000" lvl="4" indent="-228600" algn="r">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2"/>
          <p:cNvSpPr txBox="1">
            <a:spLocks noGrp="1"/>
          </p:cNvSpPr>
          <p:nvPr>
            <p:ph type="body" idx="4"/>
          </p:nvPr>
        </p:nvSpPr>
        <p:spPr>
          <a:xfrm>
            <a:off x="6193367" y="3429001"/>
            <a:ext cx="5096256" cy="269716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9EE0"/>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r">
              <a:lnSpc>
                <a:spcPct val="156250"/>
              </a:lnSpc>
              <a:spcBef>
                <a:spcPts val="0"/>
              </a:spcBef>
              <a:spcAft>
                <a:spcPts val="0"/>
              </a:spcAft>
              <a:buClr>
                <a:schemeClr val="dk1"/>
              </a:buClr>
              <a:buSzPts val="1600"/>
              <a:buNone/>
              <a:defRPr sz="1600"/>
            </a:lvl3pPr>
            <a:lvl4pPr marL="1828800" lvl="3" indent="-228600" algn="r">
              <a:lnSpc>
                <a:spcPct val="90000"/>
              </a:lnSpc>
              <a:spcBef>
                <a:spcPts val="500"/>
              </a:spcBef>
              <a:spcAft>
                <a:spcPts val="0"/>
              </a:spcAft>
              <a:buClr>
                <a:schemeClr val="dk1"/>
              </a:buClr>
              <a:buSzPts val="1400"/>
              <a:buNone/>
              <a:defRPr sz="1400"/>
            </a:lvl4pPr>
            <a:lvl5pPr marL="2286000" lvl="4" indent="-228600" algn="r">
              <a:lnSpc>
                <a:spcPct val="90000"/>
              </a:lnSpc>
              <a:spcBef>
                <a:spcPts val="500"/>
              </a:spcBef>
              <a:spcAft>
                <a:spcPts val="0"/>
              </a:spcAft>
              <a:buClr>
                <a:schemeClr val="dk1"/>
              </a:buClr>
              <a:buSzPts val="1400"/>
              <a:buNone/>
              <a:defRPr sz="1400"/>
            </a:lvl5pPr>
            <a:lvl6pPr marL="2743200" lvl="5" indent="-330200" algn="l">
              <a:lnSpc>
                <a:spcPct val="90000"/>
              </a:lnSpc>
              <a:spcBef>
                <a:spcPts val="500"/>
              </a:spcBef>
              <a:spcAft>
                <a:spcPts val="0"/>
              </a:spcAft>
              <a:buClr>
                <a:schemeClr val="dk1"/>
              </a:buClr>
              <a:buSzPts val="1600"/>
              <a:buChar char="•"/>
              <a:defRPr sz="1600"/>
            </a:lvl6pPr>
            <a:lvl7pPr marL="3200400" lvl="6" indent="-330200" algn="l">
              <a:lnSpc>
                <a:spcPct val="90000"/>
              </a:lnSpc>
              <a:spcBef>
                <a:spcPts val="500"/>
              </a:spcBef>
              <a:spcAft>
                <a:spcPts val="0"/>
              </a:spcAft>
              <a:buClr>
                <a:schemeClr val="dk1"/>
              </a:buClr>
              <a:buSzPts val="1600"/>
              <a:buChar char="•"/>
              <a:defRPr sz="1600"/>
            </a:lvl7pPr>
            <a:lvl8pPr marL="3657600" lvl="7" indent="-330200" algn="l">
              <a:lnSpc>
                <a:spcPct val="90000"/>
              </a:lnSpc>
              <a:spcBef>
                <a:spcPts val="500"/>
              </a:spcBef>
              <a:spcAft>
                <a:spcPts val="0"/>
              </a:spcAft>
              <a:buClr>
                <a:schemeClr val="dk1"/>
              </a:buClr>
              <a:buSzPts val="1600"/>
              <a:buChar char="•"/>
              <a:defRPr sz="1600"/>
            </a:lvl8pPr>
            <a:lvl9pPr marL="4114800" lvl="8" indent="-330200" algn="l">
              <a:lnSpc>
                <a:spcPct val="90000"/>
              </a:lnSpc>
              <a:spcBef>
                <a:spcPts val="500"/>
              </a:spcBef>
              <a:spcAft>
                <a:spcPts val="0"/>
              </a:spcAft>
              <a:buClr>
                <a:schemeClr val="dk1"/>
              </a:buClr>
              <a:buSzPts val="1600"/>
              <a:buChar char="•"/>
              <a:defRPr sz="1600"/>
            </a:lvl9pPr>
          </a:lstStyle>
          <a:p>
            <a:endParaRPr/>
          </a:p>
        </p:txBody>
      </p:sp>
      <p:sp>
        <p:nvSpPr>
          <p:cNvPr id="29" name="Google Shape;29;p42"/>
          <p:cNvSpPr txBox="1">
            <a:spLocks noGrp="1"/>
          </p:cNvSpPr>
          <p:nvPr>
            <p:ph type="dt" idx="10"/>
          </p:nvPr>
        </p:nvSpPr>
        <p:spPr>
          <a:xfrm>
            <a:off x="9107904" y="6221207"/>
            <a:ext cx="2245896"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2"/>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42"/>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houd van twee" type="twoObj">
  <p:cSld name="TWO_OBJECTS">
    <p:spTree>
      <p:nvGrpSpPr>
        <p:cNvPr id="1" name="Shape 32"/>
        <p:cNvGrpSpPr/>
        <p:nvPr/>
      </p:nvGrpSpPr>
      <p:grpSpPr>
        <a:xfrm>
          <a:off x="0" y="0"/>
          <a:ext cx="0" cy="0"/>
          <a:chOff x="0" y="0"/>
          <a:chExt cx="0" cy="0"/>
        </a:xfrm>
      </p:grpSpPr>
      <p:sp>
        <p:nvSpPr>
          <p:cNvPr id="33" name="Google Shape;33;p40"/>
          <p:cNvSpPr txBox="1">
            <a:spLocks noGrp="1"/>
          </p:cNvSpPr>
          <p:nvPr>
            <p:ph type="title"/>
          </p:nvPr>
        </p:nvSpPr>
        <p:spPr>
          <a:xfrm>
            <a:off x="336883" y="192511"/>
            <a:ext cx="11514221" cy="114926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0"/>
          <p:cNvSpPr txBox="1">
            <a:spLocks noGrp="1"/>
          </p:cNvSpPr>
          <p:nvPr>
            <p:ph type="dt" idx="10"/>
          </p:nvPr>
        </p:nvSpPr>
        <p:spPr>
          <a:xfrm>
            <a:off x="9107904" y="6221207"/>
            <a:ext cx="2245896"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40"/>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‹nr.›</a:t>
            </a:fld>
            <a:endParaRPr/>
          </a:p>
        </p:txBody>
      </p:sp>
      <p:sp>
        <p:nvSpPr>
          <p:cNvPr id="37" name="Google Shape;37;p40"/>
          <p:cNvSpPr txBox="1">
            <a:spLocks noGrp="1"/>
          </p:cNvSpPr>
          <p:nvPr>
            <p:ph type="body" idx="1"/>
          </p:nvPr>
        </p:nvSpPr>
        <p:spPr>
          <a:xfrm>
            <a:off x="902207" y="2679192"/>
            <a:ext cx="5096256" cy="3447288"/>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9EE0"/>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r">
              <a:lnSpc>
                <a:spcPct val="138888"/>
              </a:lnSpc>
              <a:spcBef>
                <a:spcPts val="0"/>
              </a:spcBef>
              <a:spcAft>
                <a:spcPts val="0"/>
              </a:spcAft>
              <a:buClr>
                <a:schemeClr val="dk1"/>
              </a:buClr>
              <a:buSzPts val="1800"/>
              <a:buNone/>
              <a:defRPr/>
            </a:lvl3pPr>
            <a:lvl4pPr marL="1828800" lvl="3" indent="-228600" algn="r">
              <a:lnSpc>
                <a:spcPct val="90000"/>
              </a:lnSpc>
              <a:spcBef>
                <a:spcPts val="500"/>
              </a:spcBef>
              <a:spcAft>
                <a:spcPts val="0"/>
              </a:spcAft>
              <a:buClr>
                <a:schemeClr val="dk1"/>
              </a:buClr>
              <a:buSzPts val="1800"/>
              <a:buNone/>
              <a:defRPr/>
            </a:lvl4pPr>
            <a:lvl5pPr marL="2286000" lvl="4" indent="-228600" algn="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40"/>
          <p:cNvSpPr txBox="1">
            <a:spLocks noGrp="1"/>
          </p:cNvSpPr>
          <p:nvPr>
            <p:ph type="body" idx="2"/>
          </p:nvPr>
        </p:nvSpPr>
        <p:spPr>
          <a:xfrm>
            <a:off x="6193536" y="2679192"/>
            <a:ext cx="5096256" cy="3447288"/>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9EE0"/>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r">
              <a:lnSpc>
                <a:spcPct val="138888"/>
              </a:lnSpc>
              <a:spcBef>
                <a:spcPts val="0"/>
              </a:spcBef>
              <a:spcAft>
                <a:spcPts val="0"/>
              </a:spcAft>
              <a:buClr>
                <a:schemeClr val="dk1"/>
              </a:buClr>
              <a:buSzPts val="1800"/>
              <a:buNone/>
              <a:defRPr/>
            </a:lvl3pPr>
            <a:lvl4pPr marL="1828800" lvl="3" indent="-228600" algn="r">
              <a:lnSpc>
                <a:spcPct val="90000"/>
              </a:lnSpc>
              <a:spcBef>
                <a:spcPts val="500"/>
              </a:spcBef>
              <a:spcAft>
                <a:spcPts val="0"/>
              </a:spcAft>
              <a:buClr>
                <a:schemeClr val="dk1"/>
              </a:buClr>
              <a:buSzPts val="1800"/>
              <a:buNone/>
              <a:defRPr/>
            </a:lvl4pPr>
            <a:lvl5pPr marL="2286000" lvl="4" indent="-228600" algn="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en object" type="obj">
  <p:cSld name="OBJECT">
    <p:spTree>
      <p:nvGrpSpPr>
        <p:cNvPr id="1" name="Shape 39"/>
        <p:cNvGrpSpPr/>
        <p:nvPr/>
      </p:nvGrpSpPr>
      <p:grpSpPr>
        <a:xfrm>
          <a:off x="0" y="0"/>
          <a:ext cx="0" cy="0"/>
          <a:chOff x="0" y="0"/>
          <a:chExt cx="0" cy="0"/>
        </a:xfrm>
      </p:grpSpPr>
      <p:sp>
        <p:nvSpPr>
          <p:cNvPr id="40" name="Google Shape;40;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009EE0"/>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228600" algn="r">
              <a:lnSpc>
                <a:spcPct val="138888"/>
              </a:lnSpc>
              <a:spcBef>
                <a:spcPts val="0"/>
              </a:spcBef>
              <a:spcAft>
                <a:spcPts val="0"/>
              </a:spcAft>
              <a:buClr>
                <a:schemeClr val="dk1"/>
              </a:buClr>
              <a:buSzPts val="1800"/>
              <a:buNone/>
              <a:defRPr/>
            </a:lvl3pPr>
            <a:lvl4pPr marL="1828800" lvl="3" indent="-228600" algn="r">
              <a:lnSpc>
                <a:spcPct val="90000"/>
              </a:lnSpc>
              <a:spcBef>
                <a:spcPts val="500"/>
              </a:spcBef>
              <a:spcAft>
                <a:spcPts val="0"/>
              </a:spcAft>
              <a:buClr>
                <a:schemeClr val="dk1"/>
              </a:buClr>
              <a:buSzPts val="1800"/>
              <a:buNone/>
              <a:defRPr/>
            </a:lvl4pPr>
            <a:lvl5pPr marL="2286000" lvl="4" indent="-228600" algn="r">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1"/>
          <p:cNvSpPr txBox="1">
            <a:spLocks noGrp="1"/>
          </p:cNvSpPr>
          <p:nvPr>
            <p:ph type="dt" idx="10"/>
          </p:nvPr>
        </p:nvSpPr>
        <p:spPr>
          <a:xfrm>
            <a:off x="9107904" y="6221207"/>
            <a:ext cx="2245896"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4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‹nr.›</a:t>
            </a:fld>
            <a:endParaRPr/>
          </a:p>
        </p:txBody>
      </p:sp>
      <p:sp>
        <p:nvSpPr>
          <p:cNvPr id="44" name="Google Shape;44;p41"/>
          <p:cNvSpPr txBox="1">
            <a:spLocks noGrp="1"/>
          </p:cNvSpPr>
          <p:nvPr>
            <p:ph type="title"/>
          </p:nvPr>
        </p:nvSpPr>
        <p:spPr>
          <a:xfrm>
            <a:off x="336883" y="192511"/>
            <a:ext cx="11514221" cy="114926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8">
            <a:alphaModFix/>
          </a:blip>
          <a:stretch>
            <a:fillRect/>
          </a:stretch>
        </a:blip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336883" y="192511"/>
            <a:ext cx="11514221" cy="1149267"/>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5000"/>
              <a:buFont typeface="Arial"/>
              <a:buNone/>
              <a:defRPr sz="5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9EE0"/>
              </a:buClr>
              <a:buSzPts val="3600"/>
              <a:buFont typeface="Arial"/>
              <a:buNone/>
              <a:defRPr sz="3600" b="0" i="0" u="none" strike="noStrike" cap="none">
                <a:solidFill>
                  <a:srgbClr val="009EE0"/>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Libre Franklin Medium"/>
                <a:ea typeface="Libre Franklin Medium"/>
                <a:cs typeface="Libre Franklin Medium"/>
                <a:sym typeface="Libre Franklin Medium"/>
              </a:defRPr>
            </a:lvl2pPr>
            <a:lvl3pPr marL="1371600" marR="0" lvl="2" indent="-228600" algn="r" rtl="0">
              <a:lnSpc>
                <a:spcPct val="125000"/>
              </a:lnSpc>
              <a:spcBef>
                <a:spcPts val="0"/>
              </a:spcBef>
              <a:spcAft>
                <a:spcPts val="0"/>
              </a:spcAft>
              <a:buClr>
                <a:schemeClr val="dk1"/>
              </a:buClr>
              <a:buSzPts val="2000"/>
              <a:buFont typeface="Arial"/>
              <a:buNone/>
              <a:defRPr sz="2000" b="0" i="0" u="none" strike="noStrike" cap="none">
                <a:solidFill>
                  <a:schemeClr val="dk1"/>
                </a:solidFill>
                <a:latin typeface="Gill Sans"/>
                <a:ea typeface="Gill Sans"/>
                <a:cs typeface="Gill Sans"/>
                <a:sym typeface="Gill Sans"/>
              </a:defRPr>
            </a:lvl3pPr>
            <a:lvl4pPr marL="1828800" marR="0" lvl="3" indent="-228600" algn="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L="2286000" marR="0" lvl="4" indent="-228600" algn="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6"/>
          <p:cNvSpPr txBox="1">
            <a:spLocks noGrp="1"/>
          </p:cNvSpPr>
          <p:nvPr>
            <p:ph type="dt" idx="10"/>
          </p:nvPr>
        </p:nvSpPr>
        <p:spPr>
          <a:xfrm>
            <a:off x="9107904" y="6221207"/>
            <a:ext cx="2245896"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500" b="0" i="0" u="none" strike="noStrike" cap="none">
                <a:solidFill>
                  <a:srgbClr val="784D27"/>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bartelsinstituut.n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8"/>
        <p:cNvGrpSpPr/>
        <p:nvPr/>
      </p:nvGrpSpPr>
      <p:grpSpPr>
        <a:xfrm>
          <a:off x="0" y="0"/>
          <a:ext cx="0" cy="0"/>
          <a:chOff x="0" y="0"/>
          <a:chExt cx="0" cy="0"/>
        </a:xfrm>
      </p:grpSpPr>
      <p:sp>
        <p:nvSpPr>
          <p:cNvPr id="49" name="Google Shape;49;p1"/>
          <p:cNvSpPr txBox="1">
            <a:spLocks noGrp="1"/>
          </p:cNvSpPr>
          <p:nvPr>
            <p:ph type="ctrTitle"/>
          </p:nvPr>
        </p:nvSpPr>
        <p:spPr>
          <a:xfrm>
            <a:off x="336875" y="276724"/>
            <a:ext cx="11538300" cy="1128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4860"/>
              <a:buFont typeface="Arial"/>
              <a:buNone/>
            </a:pPr>
            <a:r>
              <a:rPr lang="en-US" sz="4360" dirty="0"/>
              <a:t>KNHS College Tour </a:t>
            </a:r>
            <a:br>
              <a:rPr lang="en-US" sz="4360" dirty="0"/>
            </a:br>
            <a:r>
              <a:rPr lang="en-US" sz="4360" dirty="0"/>
              <a:t>Wat </a:t>
            </a:r>
            <a:r>
              <a:rPr lang="en-US" sz="4360" dirty="0" err="1"/>
              <a:t>gebeurt</a:t>
            </a:r>
            <a:r>
              <a:rPr lang="en-US" sz="4360" dirty="0"/>
              <a:t> er in het </a:t>
            </a:r>
            <a:r>
              <a:rPr lang="en-US" sz="4360" dirty="0" err="1"/>
              <a:t>paardenlichaam</a:t>
            </a:r>
            <a:r>
              <a:rPr lang="en-US" sz="4360" dirty="0"/>
              <a:t>?</a:t>
            </a:r>
            <a:endParaRPr sz="4000" dirty="0">
              <a:latin typeface="Arial"/>
              <a:ea typeface="Arial"/>
              <a:cs typeface="Arial"/>
              <a:sym typeface="Arial"/>
            </a:endParaRPr>
          </a:p>
        </p:txBody>
      </p:sp>
      <p:sp>
        <p:nvSpPr>
          <p:cNvPr id="50" name="Google Shape;50;p1"/>
          <p:cNvSpPr txBox="1">
            <a:spLocks noGrp="1"/>
          </p:cNvSpPr>
          <p:nvPr>
            <p:ph type="subTitle" idx="1"/>
          </p:nvPr>
        </p:nvSpPr>
        <p:spPr>
          <a:xfrm>
            <a:off x="721895" y="1941679"/>
            <a:ext cx="10780294" cy="3797383"/>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rgbClr val="009EE0"/>
              </a:buClr>
              <a:buSzPts val="3200"/>
              <a:buNone/>
            </a:pPr>
            <a:endParaRPr sz="3200"/>
          </a:p>
          <a:p>
            <a:pPr marL="0" lvl="0" indent="0" algn="r" rtl="0">
              <a:lnSpc>
                <a:spcPct val="90000"/>
              </a:lnSpc>
              <a:spcBef>
                <a:spcPts val="1000"/>
              </a:spcBef>
              <a:spcAft>
                <a:spcPts val="0"/>
              </a:spcAft>
              <a:buClr>
                <a:srgbClr val="009EE0"/>
              </a:buClr>
              <a:buSzPts val="3200"/>
              <a:buNone/>
            </a:pPr>
            <a:r>
              <a:rPr lang="en-US" sz="3200"/>
              <a:t>Leer zien en begrijpen hoe het paardenlichaam werkt om een betere ruiter of trainer te worden.</a:t>
            </a:r>
            <a:endParaRPr sz="3200"/>
          </a:p>
          <a:p>
            <a:pPr marL="0" lvl="0" indent="0" algn="r" rtl="0">
              <a:lnSpc>
                <a:spcPct val="90000"/>
              </a:lnSpc>
              <a:spcBef>
                <a:spcPts val="1000"/>
              </a:spcBef>
              <a:spcAft>
                <a:spcPts val="0"/>
              </a:spcAft>
              <a:buClr>
                <a:srgbClr val="009EE0"/>
              </a:buClr>
              <a:buSzPts val="2000"/>
              <a:buNone/>
            </a:pPr>
            <a:endParaRPr sz="2000"/>
          </a:p>
          <a:p>
            <a:pPr marL="0" lvl="0" indent="0" algn="r" rtl="0">
              <a:lnSpc>
                <a:spcPct val="90000"/>
              </a:lnSpc>
              <a:spcBef>
                <a:spcPts val="1000"/>
              </a:spcBef>
              <a:spcAft>
                <a:spcPts val="0"/>
              </a:spcAft>
              <a:buClr>
                <a:srgbClr val="784D27"/>
              </a:buClr>
              <a:buSzPts val="2600"/>
              <a:buNone/>
            </a:pPr>
            <a:r>
              <a:rPr lang="en-US" sz="2600">
                <a:solidFill>
                  <a:srgbClr val="784D27"/>
                </a:solidFill>
              </a:rPr>
              <a:t>Gisella Bartels - Dierenfysiotherapeut</a:t>
            </a:r>
            <a:endParaRPr/>
          </a:p>
          <a:p>
            <a:pPr marL="0" lvl="0" indent="0" algn="r" rtl="0">
              <a:lnSpc>
                <a:spcPct val="90000"/>
              </a:lnSpc>
              <a:spcBef>
                <a:spcPts val="1000"/>
              </a:spcBef>
              <a:spcAft>
                <a:spcPts val="0"/>
              </a:spcAft>
              <a:buClr>
                <a:srgbClr val="009EE0"/>
              </a:buClr>
              <a:buSzPts val="2000"/>
              <a:buNone/>
            </a:pPr>
            <a:endParaRPr sz="2000">
              <a:solidFill>
                <a:srgbClr val="784D27"/>
              </a:solidFill>
              <a:latin typeface="Gill Sans"/>
              <a:ea typeface="Gill Sans"/>
              <a:cs typeface="Gill Sans"/>
              <a:sym typeface="Gill Sans"/>
            </a:endParaRPr>
          </a:p>
          <a:p>
            <a:pPr marL="0" lvl="0" indent="0" algn="r" rtl="0">
              <a:lnSpc>
                <a:spcPct val="90000"/>
              </a:lnSpc>
              <a:spcBef>
                <a:spcPts val="1000"/>
              </a:spcBef>
              <a:spcAft>
                <a:spcPts val="0"/>
              </a:spcAft>
              <a:buClr>
                <a:srgbClr val="009EE0"/>
              </a:buClr>
              <a:buSzPts val="2000"/>
              <a:buNone/>
            </a:pPr>
            <a:endParaRPr sz="2000">
              <a:solidFill>
                <a:srgbClr val="784D27"/>
              </a:solidFill>
              <a:latin typeface="Gill Sans"/>
              <a:ea typeface="Gill Sans"/>
              <a:cs typeface="Gill Sans"/>
              <a:sym typeface="Gill Sans"/>
            </a:endParaRPr>
          </a:p>
          <a:p>
            <a:pPr marL="0" lvl="0" indent="0" algn="r" rtl="0">
              <a:lnSpc>
                <a:spcPct val="90000"/>
              </a:lnSpc>
              <a:spcBef>
                <a:spcPts val="1000"/>
              </a:spcBef>
              <a:spcAft>
                <a:spcPts val="0"/>
              </a:spcAft>
              <a:buClr>
                <a:schemeClr val="dk1"/>
              </a:buClr>
              <a:buSzPts val="2000"/>
              <a:buNone/>
            </a:pPr>
            <a:r>
              <a:rPr lang="en-US" sz="2000">
                <a:solidFill>
                  <a:schemeClr val="dk1"/>
                </a:solidFill>
                <a:latin typeface="Gill Sans"/>
                <a:ea typeface="Gill Sans"/>
                <a:cs typeface="Gill Sans"/>
                <a:sym typeface="Gill Sans"/>
              </a:rPr>
              <a:t>29 augustus 2024</a:t>
            </a:r>
            <a:endParaRPr/>
          </a:p>
        </p:txBody>
      </p:sp>
      <p:sp>
        <p:nvSpPr>
          <p:cNvPr id="51" name="Google Shape;51;p1"/>
          <p:cNvSpPr txBox="1"/>
          <p:nvPr/>
        </p:nvSpPr>
        <p:spPr>
          <a:xfrm>
            <a:off x="7831394" y="6218673"/>
            <a:ext cx="3670795" cy="32316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rgbClr val="784D27"/>
                </a:solidFill>
                <a:latin typeface="Gill Sans"/>
                <a:ea typeface="Gill Sans"/>
                <a:cs typeface="Gill Sans"/>
                <a:sym typeface="Gill Sans"/>
              </a:rPr>
              <a:t>versie 1.0  |  </a:t>
            </a:r>
            <a:r>
              <a:rPr lang="en-US" sz="1500">
                <a:solidFill>
                  <a:srgbClr val="784D27"/>
                </a:solidFill>
                <a:latin typeface="Gill Sans"/>
                <a:ea typeface="Gill Sans"/>
                <a:cs typeface="Gill Sans"/>
                <a:sym typeface="Gill Sans"/>
              </a:rPr>
              <a:t>augustus 2024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f5756e12c2_0_16"/>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Paard 1: 4 jarige</a:t>
            </a:r>
            <a:endParaRPr/>
          </a:p>
        </p:txBody>
      </p:sp>
      <p:sp>
        <p:nvSpPr>
          <p:cNvPr id="127" name="Google Shape;127;g2f5756e12c2_0_16"/>
          <p:cNvSpPr txBox="1">
            <a:spLocks noGrp="1"/>
          </p:cNvSpPr>
          <p:nvPr>
            <p:ph type="body" idx="1"/>
          </p:nvPr>
        </p:nvSpPr>
        <p:spPr>
          <a:xfrm>
            <a:off x="697830" y="1258646"/>
            <a:ext cx="5229600" cy="3690000"/>
          </a:xfrm>
          <a:prstGeom prst="rect">
            <a:avLst/>
          </a:prstGeom>
        </p:spPr>
        <p:txBody>
          <a:bodyPr spcFirstLastPara="1" wrap="square" lIns="91425" tIns="45700" rIns="91425" bIns="45700" anchor="t" anchorCtr="0">
            <a:normAutofit/>
          </a:bodyPr>
          <a:lstStyle/>
          <a:p>
            <a:pPr marL="457200" lvl="0" indent="-381000" algn="l" rtl="0">
              <a:spcBef>
                <a:spcPts val="0"/>
              </a:spcBef>
              <a:spcAft>
                <a:spcPts val="0"/>
              </a:spcAft>
              <a:buSzPts val="2400"/>
              <a:buChar char="●"/>
            </a:pPr>
            <a:r>
              <a:rPr lang="en-US" sz="2400"/>
              <a:t>Mag je wel op een vierjarige gaan zitten…?</a:t>
            </a:r>
            <a:endParaRPr sz="2400"/>
          </a:p>
          <a:p>
            <a:pPr marL="457200" lvl="0" indent="-381000" algn="l" rtl="0">
              <a:spcBef>
                <a:spcPts val="0"/>
              </a:spcBef>
              <a:spcAft>
                <a:spcPts val="0"/>
              </a:spcAft>
              <a:buSzPts val="2400"/>
              <a:buChar char="●"/>
            </a:pPr>
            <a:r>
              <a:rPr lang="en-US" sz="2400"/>
              <a:t>Groeischijven</a:t>
            </a:r>
            <a:endParaRPr sz="2400"/>
          </a:p>
          <a:p>
            <a:pPr marL="457200" lvl="0" indent="-381000" algn="l" rtl="0">
              <a:spcBef>
                <a:spcPts val="0"/>
              </a:spcBef>
              <a:spcAft>
                <a:spcPts val="0"/>
              </a:spcAft>
              <a:buSzPts val="2400"/>
              <a:buChar char="●"/>
            </a:pPr>
            <a:r>
              <a:rPr lang="en-US" sz="2400"/>
              <a:t>Wet van Wolff: vorm volgt functie, ofwel botten passen zich aan aan mechanische belasting</a:t>
            </a:r>
            <a:endParaRPr sz="2400"/>
          </a:p>
          <a:p>
            <a:pPr marL="457200" lvl="0" indent="-381000" algn="l" rtl="0">
              <a:spcBef>
                <a:spcPts val="0"/>
              </a:spcBef>
              <a:spcAft>
                <a:spcPts val="0"/>
              </a:spcAft>
              <a:buSzPts val="2400"/>
              <a:buChar char="●"/>
            </a:pPr>
            <a:r>
              <a:rPr lang="en-US" sz="2400"/>
              <a:t>Doseren is het toverwoord</a:t>
            </a:r>
            <a:endParaRPr sz="2400"/>
          </a:p>
        </p:txBody>
      </p:sp>
      <p:sp>
        <p:nvSpPr>
          <p:cNvPr id="128" name="Google Shape;128;g2f5756e12c2_0_16"/>
          <p:cNvSpPr txBox="1">
            <a:spLocks noGrp="1"/>
          </p:cNvSpPr>
          <p:nvPr>
            <p:ph type="body" idx="2"/>
          </p:nvPr>
        </p:nvSpPr>
        <p:spPr>
          <a:xfrm>
            <a:off x="6293224" y="1258646"/>
            <a:ext cx="52086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endParaRPr/>
          </a:p>
        </p:txBody>
      </p:sp>
      <p:pic>
        <p:nvPicPr>
          <p:cNvPr id="129" name="Google Shape;129;g2f5756e12c2_0_16" title="groeischijven 2.jpg"/>
          <p:cNvPicPr preferRelativeResize="0"/>
          <p:nvPr/>
        </p:nvPicPr>
        <p:blipFill>
          <a:blip r:embed="rId3">
            <a:alphaModFix/>
          </a:blip>
          <a:stretch>
            <a:fillRect/>
          </a:stretch>
        </p:blipFill>
        <p:spPr>
          <a:xfrm>
            <a:off x="6937026" y="1258650"/>
            <a:ext cx="3921000" cy="3921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2"/>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Bouw, werking en ligging spieren</a:t>
            </a:r>
            <a:endParaRPr/>
          </a:p>
        </p:txBody>
      </p:sp>
      <p:sp>
        <p:nvSpPr>
          <p:cNvPr id="135" name="Google Shape;135;p12"/>
          <p:cNvSpPr txBox="1">
            <a:spLocks noGrp="1"/>
          </p:cNvSpPr>
          <p:nvPr>
            <p:ph type="body" idx="1"/>
          </p:nvPr>
        </p:nvSpPr>
        <p:spPr>
          <a:xfrm>
            <a:off x="697825" y="1258651"/>
            <a:ext cx="5398200" cy="4446000"/>
          </a:xfrm>
          <a:prstGeom prst="rect">
            <a:avLst/>
          </a:prstGeom>
          <a:noFill/>
          <a:ln>
            <a:noFill/>
          </a:ln>
        </p:spPr>
        <p:txBody>
          <a:bodyPr spcFirstLastPara="1" wrap="square" lIns="91425" tIns="45700" rIns="91425" bIns="45700" anchor="t" anchorCtr="0">
            <a:normAutofit fontScale="92500" lnSpcReduction="10000"/>
          </a:bodyPr>
          <a:lstStyle/>
          <a:p>
            <a:pPr marL="363538" lvl="0" indent="-395288" algn="l" rtl="0">
              <a:lnSpc>
                <a:spcPct val="138888"/>
              </a:lnSpc>
              <a:spcBef>
                <a:spcPts val="0"/>
              </a:spcBef>
              <a:spcAft>
                <a:spcPts val="0"/>
              </a:spcAft>
              <a:buClr>
                <a:schemeClr val="dk1"/>
              </a:buClr>
              <a:buSzPts val="2300"/>
              <a:buFont typeface="Arial"/>
              <a:buChar char="•"/>
            </a:pPr>
            <a:r>
              <a:rPr lang="en-US" sz="2300"/>
              <a:t>Bot, pees, spier, pees, bot. Een skeletspier loopt altijd over een (of meerdere) gewricht(en).</a:t>
            </a:r>
            <a:endParaRPr sz="2300"/>
          </a:p>
          <a:p>
            <a:pPr marL="363537" lvl="0" indent="-395287" algn="l" rtl="0">
              <a:lnSpc>
                <a:spcPct val="138888"/>
              </a:lnSpc>
              <a:spcBef>
                <a:spcPts val="0"/>
              </a:spcBef>
              <a:spcAft>
                <a:spcPts val="0"/>
              </a:spcAft>
              <a:buClr>
                <a:schemeClr val="dk1"/>
              </a:buClr>
              <a:buSzPts val="2300"/>
              <a:buFont typeface="Arial"/>
              <a:buChar char="•"/>
            </a:pPr>
            <a:r>
              <a:rPr lang="en-US" sz="2300"/>
              <a:t>Verkorten, verlengen, statisch. Een contractie kost energie, passief langer worden niet.</a:t>
            </a:r>
            <a:endParaRPr sz="2300"/>
          </a:p>
          <a:p>
            <a:pPr marL="363538" lvl="0" indent="-395288" algn="l" rtl="0">
              <a:lnSpc>
                <a:spcPct val="138888"/>
              </a:lnSpc>
              <a:spcBef>
                <a:spcPts val="0"/>
              </a:spcBef>
              <a:spcAft>
                <a:spcPts val="0"/>
              </a:spcAft>
              <a:buSzPts val="2300"/>
              <a:buChar char="•"/>
            </a:pPr>
            <a:r>
              <a:rPr lang="en-US" sz="2300"/>
              <a:t>Concentrisch, excentrisch en isometrische contracties.</a:t>
            </a:r>
            <a:endParaRPr sz="2300"/>
          </a:p>
          <a:p>
            <a:pPr marL="363538" lvl="0" indent="-395288" algn="l" rtl="0">
              <a:lnSpc>
                <a:spcPct val="138888"/>
              </a:lnSpc>
              <a:spcBef>
                <a:spcPts val="0"/>
              </a:spcBef>
              <a:spcAft>
                <a:spcPts val="0"/>
              </a:spcAft>
              <a:buClr>
                <a:schemeClr val="dk1"/>
              </a:buClr>
              <a:buSzPts val="2300"/>
              <a:buFont typeface="Arial"/>
              <a:buChar char="•"/>
            </a:pPr>
            <a:r>
              <a:rPr lang="en-US" sz="2300"/>
              <a:t>Antagonisten: bijvoorbeeld biceps en triceps.</a:t>
            </a:r>
            <a:endParaRPr sz="2300"/>
          </a:p>
        </p:txBody>
      </p:sp>
      <p:sp>
        <p:nvSpPr>
          <p:cNvPr id="136" name="Google Shape;136;p12"/>
          <p:cNvSpPr txBox="1"/>
          <p:nvPr/>
        </p:nvSpPr>
        <p:spPr>
          <a:xfrm>
            <a:off x="163772" y="6399894"/>
            <a:ext cx="7989626"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137" name="Google Shape;137;p12"/>
          <p:cNvSpPr txBox="1"/>
          <p:nvPr/>
        </p:nvSpPr>
        <p:spPr>
          <a:xfrm>
            <a:off x="10951028" y="6365773"/>
            <a:ext cx="108629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11</a:t>
            </a:fld>
            <a:endParaRPr sz="1200" b="0" i="0" u="none" strike="noStrike" cap="none">
              <a:solidFill>
                <a:srgbClr val="784D27"/>
              </a:solidFill>
              <a:latin typeface="Gill Sans"/>
              <a:ea typeface="Gill Sans"/>
              <a:cs typeface="Gill Sans"/>
              <a:sym typeface="Gill Sans"/>
            </a:endParaRPr>
          </a:p>
        </p:txBody>
      </p:sp>
      <p:pic>
        <p:nvPicPr>
          <p:cNvPr id="138" name="Google Shape;138;p12" descr="Anatomie van de spieren"/>
          <p:cNvPicPr preferRelativeResize="0"/>
          <p:nvPr/>
        </p:nvPicPr>
        <p:blipFill rotWithShape="1">
          <a:blip r:embed="rId3">
            <a:alphaModFix/>
          </a:blip>
          <a:srcRect/>
          <a:stretch/>
        </p:blipFill>
        <p:spPr>
          <a:xfrm>
            <a:off x="6794500" y="1258646"/>
            <a:ext cx="3809999" cy="30194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Twee ‘systemen’ om de ruiter te dragen</a:t>
            </a:r>
            <a:endParaRPr/>
          </a:p>
        </p:txBody>
      </p:sp>
      <p:sp>
        <p:nvSpPr>
          <p:cNvPr id="144" name="Google Shape;144;p15"/>
          <p:cNvSpPr txBox="1">
            <a:spLocks noGrp="1"/>
          </p:cNvSpPr>
          <p:nvPr>
            <p:ph type="body" idx="1"/>
          </p:nvPr>
        </p:nvSpPr>
        <p:spPr>
          <a:xfrm>
            <a:off x="697830" y="1258646"/>
            <a:ext cx="5254155" cy="3689872"/>
          </a:xfrm>
          <a:prstGeom prst="rect">
            <a:avLst/>
          </a:prstGeom>
          <a:noFill/>
          <a:ln>
            <a:noFill/>
          </a:ln>
        </p:spPr>
        <p:txBody>
          <a:bodyPr spcFirstLastPara="1" wrap="square" lIns="91425" tIns="45700" rIns="91425" bIns="45700" anchor="t" anchorCtr="0">
            <a:normAutofit/>
          </a:bodyPr>
          <a:lstStyle/>
          <a:p>
            <a:pPr marL="0" lvl="0" indent="0" algn="ctr" rtl="0">
              <a:lnSpc>
                <a:spcPct val="138888"/>
              </a:lnSpc>
              <a:spcBef>
                <a:spcPts val="0"/>
              </a:spcBef>
              <a:spcAft>
                <a:spcPts val="0"/>
              </a:spcAft>
              <a:buClr>
                <a:schemeClr val="dk1"/>
              </a:buClr>
              <a:buSzPts val="1800"/>
              <a:buNone/>
            </a:pPr>
            <a:r>
              <a:rPr lang="en-US" sz="2100"/>
              <a:t>Hals laten zakken</a:t>
            </a:r>
            <a:endParaRPr sz="2100"/>
          </a:p>
          <a:p>
            <a:pPr marL="0" lvl="0" indent="0" algn="ctr" rtl="0">
              <a:lnSpc>
                <a:spcPct val="138888"/>
              </a:lnSpc>
              <a:spcBef>
                <a:spcPts val="0"/>
              </a:spcBef>
              <a:spcAft>
                <a:spcPts val="0"/>
              </a:spcAft>
              <a:buClr>
                <a:schemeClr val="dk1"/>
              </a:buClr>
              <a:buSzPts val="1800"/>
              <a:buNone/>
            </a:pPr>
            <a:endParaRPr/>
          </a:p>
        </p:txBody>
      </p:sp>
      <p:sp>
        <p:nvSpPr>
          <p:cNvPr id="145" name="Google Shape;145;p15"/>
          <p:cNvSpPr txBox="1">
            <a:spLocks noGrp="1"/>
          </p:cNvSpPr>
          <p:nvPr>
            <p:ph type="body" idx="4294967295"/>
          </p:nvPr>
        </p:nvSpPr>
        <p:spPr>
          <a:xfrm>
            <a:off x="6240016" y="1258646"/>
            <a:ext cx="5254154" cy="4867517"/>
          </a:xfrm>
          <a:prstGeom prst="rect">
            <a:avLst/>
          </a:prstGeom>
          <a:noFill/>
          <a:ln>
            <a:noFill/>
          </a:ln>
        </p:spPr>
        <p:txBody>
          <a:bodyPr spcFirstLastPara="1" wrap="square" lIns="91425" tIns="45700" rIns="91425" bIns="45700" anchor="t" anchorCtr="0">
            <a:normAutofit/>
          </a:bodyPr>
          <a:lstStyle/>
          <a:p>
            <a:pPr marL="0" lvl="0" indent="0" algn="ctr" rtl="0">
              <a:lnSpc>
                <a:spcPct val="138888"/>
              </a:lnSpc>
              <a:spcBef>
                <a:spcPts val="0"/>
              </a:spcBef>
              <a:spcAft>
                <a:spcPts val="0"/>
              </a:spcAft>
              <a:buClr>
                <a:schemeClr val="dk1"/>
              </a:buClr>
              <a:buSzPts val="1800"/>
              <a:buNone/>
            </a:pPr>
            <a:r>
              <a:rPr lang="en-US" sz="2100">
                <a:solidFill>
                  <a:schemeClr val="dk1"/>
                </a:solidFill>
                <a:latin typeface="Gill Sans"/>
                <a:ea typeface="Gill Sans"/>
                <a:cs typeface="Gill Sans"/>
                <a:sym typeface="Gill Sans"/>
              </a:rPr>
              <a:t>Onderlijn aanspannen</a:t>
            </a:r>
            <a:endParaRPr sz="3900"/>
          </a:p>
        </p:txBody>
      </p:sp>
      <p:pic>
        <p:nvPicPr>
          <p:cNvPr id="146" name="Google Shape;146;p15"/>
          <p:cNvPicPr preferRelativeResize="0"/>
          <p:nvPr/>
        </p:nvPicPr>
        <p:blipFill rotWithShape="1">
          <a:blip r:embed="rId3">
            <a:alphaModFix/>
          </a:blip>
          <a:srcRect/>
          <a:stretch/>
        </p:blipFill>
        <p:spPr>
          <a:xfrm>
            <a:off x="1071816" y="1869141"/>
            <a:ext cx="4506182" cy="2998659"/>
          </a:xfrm>
          <a:prstGeom prst="rect">
            <a:avLst/>
          </a:prstGeom>
          <a:noFill/>
          <a:ln>
            <a:noFill/>
          </a:ln>
        </p:spPr>
      </p:pic>
      <p:pic>
        <p:nvPicPr>
          <p:cNvPr id="147" name="Google Shape;147;p15"/>
          <p:cNvPicPr preferRelativeResize="0"/>
          <p:nvPr/>
        </p:nvPicPr>
        <p:blipFill rotWithShape="1">
          <a:blip r:embed="rId4">
            <a:alphaModFix/>
          </a:blip>
          <a:srcRect/>
          <a:stretch/>
        </p:blipFill>
        <p:spPr>
          <a:xfrm>
            <a:off x="6960317" y="1869140"/>
            <a:ext cx="3990711" cy="2993033"/>
          </a:xfrm>
          <a:prstGeom prst="rect">
            <a:avLst/>
          </a:prstGeom>
          <a:noFill/>
          <a:ln>
            <a:noFill/>
          </a:ln>
        </p:spPr>
      </p:pic>
      <p:sp>
        <p:nvSpPr>
          <p:cNvPr id="148" name="Google Shape;148;p15"/>
          <p:cNvSpPr txBox="1"/>
          <p:nvPr/>
        </p:nvSpPr>
        <p:spPr>
          <a:xfrm>
            <a:off x="163772" y="6399894"/>
            <a:ext cx="7989626"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149" name="Google Shape;149;p15"/>
          <p:cNvSpPr txBox="1"/>
          <p:nvPr/>
        </p:nvSpPr>
        <p:spPr>
          <a:xfrm>
            <a:off x="10951028" y="6365773"/>
            <a:ext cx="108629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12</a:t>
            </a:fld>
            <a:endParaRPr sz="1200" b="0" i="0" u="none" strike="noStrike" cap="none">
              <a:solidFill>
                <a:srgbClr val="784D27"/>
              </a:solidFill>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g2f61a4b23ea_0_44"/>
          <p:cNvSpPr txBox="1">
            <a:spLocks noGrp="1"/>
          </p:cNvSpPr>
          <p:nvPr>
            <p:ph type="title"/>
          </p:nvPr>
        </p:nvSpPr>
        <p:spPr>
          <a:xfrm>
            <a:off x="322729" y="75304"/>
            <a:ext cx="11532300" cy="774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Training vs. scholing</a:t>
            </a:r>
            <a:endParaRPr/>
          </a:p>
        </p:txBody>
      </p:sp>
      <p:sp>
        <p:nvSpPr>
          <p:cNvPr id="155" name="Google Shape;155;g2f61a4b23ea_0_44"/>
          <p:cNvSpPr txBox="1">
            <a:spLocks noGrp="1"/>
          </p:cNvSpPr>
          <p:nvPr>
            <p:ph type="body" idx="1"/>
          </p:nvPr>
        </p:nvSpPr>
        <p:spPr>
          <a:xfrm>
            <a:off x="697830" y="1258646"/>
            <a:ext cx="5232300" cy="3690000"/>
          </a:xfrm>
          <a:prstGeom prst="rect">
            <a:avLst/>
          </a:prstGeom>
          <a:noFill/>
          <a:ln>
            <a:noFill/>
          </a:ln>
        </p:spPr>
        <p:txBody>
          <a:bodyPr spcFirstLastPara="1" wrap="square" lIns="91425" tIns="45700" rIns="91425" bIns="45700" anchor="t" anchorCtr="0">
            <a:noAutofit/>
          </a:bodyPr>
          <a:lstStyle/>
          <a:p>
            <a:pPr marL="363537" lvl="0" indent="-376237" algn="l" rtl="0">
              <a:lnSpc>
                <a:spcPct val="138888"/>
              </a:lnSpc>
              <a:spcBef>
                <a:spcPts val="0"/>
              </a:spcBef>
              <a:spcAft>
                <a:spcPts val="0"/>
              </a:spcAft>
              <a:buClr>
                <a:schemeClr val="dk1"/>
              </a:buClr>
              <a:buSzPts val="2000"/>
              <a:buFont typeface="Arial"/>
              <a:buChar char="•"/>
            </a:pPr>
            <a:r>
              <a:rPr lang="en-US" sz="2000"/>
              <a:t>Training: het regelmatig systematisch toedienen van prikkels om de prestatie te verhogen. </a:t>
            </a:r>
            <a:endParaRPr sz="2000"/>
          </a:p>
          <a:p>
            <a:pPr marL="363537" lvl="0" indent="-249237" algn="l" rtl="0">
              <a:lnSpc>
                <a:spcPct val="138888"/>
              </a:lnSpc>
              <a:spcBef>
                <a:spcPts val="0"/>
              </a:spcBef>
              <a:spcAft>
                <a:spcPts val="0"/>
              </a:spcAft>
              <a:buClr>
                <a:schemeClr val="dk1"/>
              </a:buClr>
              <a:buSzPts val="1800"/>
              <a:buFont typeface="Arial"/>
              <a:buNone/>
            </a:pPr>
            <a:endParaRPr sz="2000"/>
          </a:p>
          <a:p>
            <a:pPr marL="363537" lvl="0" indent="-376237" algn="l" rtl="0">
              <a:lnSpc>
                <a:spcPct val="138888"/>
              </a:lnSpc>
              <a:spcBef>
                <a:spcPts val="0"/>
              </a:spcBef>
              <a:spcAft>
                <a:spcPts val="0"/>
              </a:spcAft>
              <a:buClr>
                <a:schemeClr val="dk1"/>
              </a:buClr>
              <a:buSzPts val="2000"/>
              <a:buFont typeface="Arial"/>
              <a:buChar char="•"/>
            </a:pPr>
            <a:r>
              <a:rPr lang="en-US" sz="2000"/>
              <a:t>Hulp ruiter - reactie paard - prikkel lichaam paard.</a:t>
            </a:r>
            <a:endParaRPr sz="2000"/>
          </a:p>
          <a:p>
            <a:pPr marL="363537" lvl="0" indent="-249237" algn="l" rtl="0">
              <a:lnSpc>
                <a:spcPct val="138888"/>
              </a:lnSpc>
              <a:spcBef>
                <a:spcPts val="0"/>
              </a:spcBef>
              <a:spcAft>
                <a:spcPts val="0"/>
              </a:spcAft>
              <a:buClr>
                <a:schemeClr val="dk1"/>
              </a:buClr>
              <a:buSzPts val="1800"/>
              <a:buFont typeface="Arial"/>
              <a:buNone/>
            </a:pPr>
            <a:endParaRPr sz="2000"/>
          </a:p>
          <a:p>
            <a:pPr marL="363537" lvl="0" indent="-376237" algn="l" rtl="0">
              <a:lnSpc>
                <a:spcPct val="138888"/>
              </a:lnSpc>
              <a:spcBef>
                <a:spcPts val="0"/>
              </a:spcBef>
              <a:spcAft>
                <a:spcPts val="0"/>
              </a:spcAft>
              <a:buClr>
                <a:schemeClr val="dk1"/>
              </a:buClr>
              <a:buSzPts val="2000"/>
              <a:buFont typeface="Arial"/>
              <a:buChar char="•"/>
            </a:pPr>
            <a:r>
              <a:rPr lang="en-US" sz="2000"/>
              <a:t>Alleen dan fysieke verbetering paard: kracht, lenigheid, coördinatie, uithoudingsvermogen, etc.</a:t>
            </a:r>
            <a:endParaRPr sz="2000"/>
          </a:p>
        </p:txBody>
      </p:sp>
      <p:sp>
        <p:nvSpPr>
          <p:cNvPr id="156" name="Google Shape;156;g2f61a4b23ea_0_44"/>
          <p:cNvSpPr txBox="1">
            <a:spLocks noGrp="1"/>
          </p:cNvSpPr>
          <p:nvPr>
            <p:ph type="body" idx="4294967295"/>
          </p:nvPr>
        </p:nvSpPr>
        <p:spPr>
          <a:xfrm>
            <a:off x="6261847" y="1258646"/>
            <a:ext cx="5232300" cy="4867500"/>
          </a:xfrm>
          <a:prstGeom prst="rect">
            <a:avLst/>
          </a:prstGeom>
          <a:noFill/>
          <a:ln>
            <a:noFill/>
          </a:ln>
        </p:spPr>
        <p:txBody>
          <a:bodyPr spcFirstLastPara="1" wrap="square" lIns="91425" tIns="45700" rIns="91425" bIns="45700" anchor="t" anchorCtr="0">
            <a:normAutofit/>
          </a:bodyPr>
          <a:lstStyle/>
          <a:p>
            <a:pPr marL="285750" lvl="0" indent="-292100" algn="l" rtl="0">
              <a:lnSpc>
                <a:spcPct val="118888"/>
              </a:lnSpc>
              <a:spcBef>
                <a:spcPts val="0"/>
              </a:spcBef>
              <a:spcAft>
                <a:spcPts val="0"/>
              </a:spcAft>
              <a:buClr>
                <a:schemeClr val="dk1"/>
              </a:buClr>
              <a:buSzPts val="1900"/>
              <a:buFont typeface="Arial"/>
              <a:buChar char="•"/>
            </a:pPr>
            <a:r>
              <a:rPr lang="en-US" sz="1900">
                <a:solidFill>
                  <a:schemeClr val="dk1"/>
                </a:solidFill>
                <a:latin typeface="Gill Sans"/>
                <a:ea typeface="Gill Sans"/>
                <a:cs typeface="Gill Sans"/>
                <a:sym typeface="Gill Sans"/>
              </a:rPr>
              <a:t>Scholing: Het creëren van bepaalde stimulus - respons reacties. </a:t>
            </a:r>
            <a:endParaRPr sz="3700"/>
          </a:p>
          <a:p>
            <a:pPr marL="285750" lvl="0" indent="-171450" algn="l" rtl="0">
              <a:lnSpc>
                <a:spcPct val="118888"/>
              </a:lnSpc>
              <a:spcBef>
                <a:spcPts val="0"/>
              </a:spcBef>
              <a:spcAft>
                <a:spcPts val="0"/>
              </a:spcAft>
              <a:buClr>
                <a:srgbClr val="009EE0"/>
              </a:buClr>
              <a:buSzPts val="1800"/>
              <a:buFont typeface="Arial"/>
              <a:buNone/>
            </a:pPr>
            <a:endParaRPr sz="1900">
              <a:solidFill>
                <a:schemeClr val="dk1"/>
              </a:solidFill>
              <a:latin typeface="Gill Sans"/>
              <a:ea typeface="Gill Sans"/>
              <a:cs typeface="Gill Sans"/>
              <a:sym typeface="Gill Sans"/>
            </a:endParaRPr>
          </a:p>
          <a:p>
            <a:pPr marL="285750" lvl="0" indent="-292100" algn="l" rtl="0">
              <a:lnSpc>
                <a:spcPct val="118888"/>
              </a:lnSpc>
              <a:spcBef>
                <a:spcPts val="0"/>
              </a:spcBef>
              <a:spcAft>
                <a:spcPts val="0"/>
              </a:spcAft>
              <a:buClr>
                <a:schemeClr val="dk1"/>
              </a:buClr>
              <a:buSzPts val="1900"/>
              <a:buFont typeface="Arial"/>
              <a:buChar char="•"/>
            </a:pPr>
            <a:r>
              <a:rPr lang="en-US" sz="1900">
                <a:solidFill>
                  <a:schemeClr val="dk1"/>
                </a:solidFill>
                <a:latin typeface="Gill Sans"/>
                <a:ea typeface="Gill Sans"/>
                <a:cs typeface="Gill Sans"/>
                <a:sym typeface="Gill Sans"/>
              </a:rPr>
              <a:t>Voorbeeld: twee benen kuitdruk op singel - voorwaarts gaan paard.</a:t>
            </a:r>
            <a:endParaRPr sz="3700"/>
          </a:p>
          <a:p>
            <a:pPr marL="285750" lvl="0" indent="-171450" algn="l" rtl="0">
              <a:lnSpc>
                <a:spcPct val="118888"/>
              </a:lnSpc>
              <a:spcBef>
                <a:spcPts val="0"/>
              </a:spcBef>
              <a:spcAft>
                <a:spcPts val="0"/>
              </a:spcAft>
              <a:buClr>
                <a:srgbClr val="009EE0"/>
              </a:buClr>
              <a:buSzPts val="1800"/>
              <a:buFont typeface="Arial"/>
              <a:buNone/>
            </a:pPr>
            <a:endParaRPr sz="1900">
              <a:solidFill>
                <a:schemeClr val="dk1"/>
              </a:solidFill>
              <a:latin typeface="Gill Sans"/>
              <a:ea typeface="Gill Sans"/>
              <a:cs typeface="Gill Sans"/>
              <a:sym typeface="Gill Sans"/>
            </a:endParaRPr>
          </a:p>
          <a:p>
            <a:pPr marL="285750" lvl="0" indent="-292100" algn="l" rtl="0">
              <a:lnSpc>
                <a:spcPct val="118888"/>
              </a:lnSpc>
              <a:spcBef>
                <a:spcPts val="0"/>
              </a:spcBef>
              <a:spcAft>
                <a:spcPts val="0"/>
              </a:spcAft>
              <a:buClr>
                <a:schemeClr val="dk1"/>
              </a:buClr>
              <a:buSzPts val="1900"/>
              <a:buFont typeface="Arial"/>
              <a:buChar char="•"/>
            </a:pPr>
            <a:r>
              <a:rPr lang="en-US" sz="1900">
                <a:solidFill>
                  <a:schemeClr val="dk1"/>
                </a:solidFill>
                <a:latin typeface="Gill Sans"/>
                <a:ea typeface="Gill Sans"/>
                <a:cs typeface="Gill Sans"/>
                <a:sym typeface="Gill Sans"/>
              </a:rPr>
              <a:t>Alleen mogelijk bij onafhankelijke zit ruiter en consequent maar eerlijke reactie ruiter!!</a:t>
            </a:r>
            <a:endParaRPr sz="3700"/>
          </a:p>
          <a:p>
            <a:pPr marL="285750" lvl="0" indent="-171450" algn="l" rtl="0">
              <a:lnSpc>
                <a:spcPct val="118888"/>
              </a:lnSpc>
              <a:spcBef>
                <a:spcPts val="0"/>
              </a:spcBef>
              <a:spcAft>
                <a:spcPts val="0"/>
              </a:spcAft>
              <a:buClr>
                <a:srgbClr val="009EE0"/>
              </a:buClr>
              <a:buSzPts val="1800"/>
              <a:buFont typeface="Arial"/>
              <a:buNone/>
            </a:pPr>
            <a:endParaRPr sz="1900">
              <a:solidFill>
                <a:schemeClr val="dk1"/>
              </a:solidFill>
              <a:latin typeface="Gill Sans"/>
              <a:ea typeface="Gill Sans"/>
              <a:cs typeface="Gill Sans"/>
              <a:sym typeface="Gill Sans"/>
            </a:endParaRPr>
          </a:p>
          <a:p>
            <a:pPr marL="285750" lvl="0" indent="-171450" algn="l" rtl="0">
              <a:lnSpc>
                <a:spcPct val="118888"/>
              </a:lnSpc>
              <a:spcBef>
                <a:spcPts val="0"/>
              </a:spcBef>
              <a:spcAft>
                <a:spcPts val="0"/>
              </a:spcAft>
              <a:buClr>
                <a:srgbClr val="009EE0"/>
              </a:buClr>
              <a:buSzPts val="1800"/>
              <a:buFont typeface="Arial"/>
              <a:buNone/>
            </a:pPr>
            <a:endParaRPr sz="1900">
              <a:solidFill>
                <a:schemeClr val="dk1"/>
              </a:solidFill>
              <a:latin typeface="Gill Sans"/>
              <a:ea typeface="Gill Sans"/>
              <a:cs typeface="Gill Sans"/>
              <a:sym typeface="Gill Sans"/>
            </a:endParaRPr>
          </a:p>
          <a:p>
            <a:pPr marL="285750" lvl="0" indent="-292100" algn="l" rtl="0">
              <a:lnSpc>
                <a:spcPct val="118888"/>
              </a:lnSpc>
              <a:spcBef>
                <a:spcPts val="0"/>
              </a:spcBef>
              <a:spcAft>
                <a:spcPts val="0"/>
              </a:spcAft>
              <a:buClr>
                <a:schemeClr val="dk1"/>
              </a:buClr>
              <a:buSzPts val="1900"/>
              <a:buFont typeface="Arial"/>
              <a:buChar char="•"/>
            </a:pPr>
            <a:r>
              <a:rPr lang="en-US" sz="1900">
                <a:solidFill>
                  <a:schemeClr val="dk1"/>
                </a:solidFill>
                <a:latin typeface="Gill Sans"/>
                <a:ea typeface="Gill Sans"/>
                <a:cs typeface="Gill Sans"/>
                <a:sym typeface="Gill Sans"/>
              </a:rPr>
              <a:t>Training vs scholing: botst soms….</a:t>
            </a:r>
            <a:endParaRPr sz="1900">
              <a:solidFill>
                <a:schemeClr val="dk1"/>
              </a:solidFill>
              <a:latin typeface="Gill Sans"/>
              <a:ea typeface="Gill Sans"/>
              <a:cs typeface="Gill Sans"/>
              <a:sym typeface="Gill Sans"/>
            </a:endParaRPr>
          </a:p>
        </p:txBody>
      </p:sp>
      <p:sp>
        <p:nvSpPr>
          <p:cNvPr id="157" name="Google Shape;157;g2f61a4b23ea_0_44"/>
          <p:cNvSpPr txBox="1"/>
          <p:nvPr/>
        </p:nvSpPr>
        <p:spPr>
          <a:xfrm>
            <a:off x="163772" y="6399894"/>
            <a:ext cx="79896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158" name="Google Shape;158;g2f61a4b23ea_0_44"/>
          <p:cNvSpPr txBox="1"/>
          <p:nvPr/>
        </p:nvSpPr>
        <p:spPr>
          <a:xfrm>
            <a:off x="10951028" y="6365773"/>
            <a:ext cx="10863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13</a:t>
            </a:fld>
            <a:endParaRPr sz="1200" b="0" i="0" u="none" strike="noStrike" cap="none">
              <a:solidFill>
                <a:srgbClr val="784D27"/>
              </a:solidFill>
              <a:latin typeface="Gill Sans"/>
              <a:ea typeface="Gill Sans"/>
              <a:cs typeface="Gill Sans"/>
              <a:sym typeface="Gill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2f5756e12c2_0_23"/>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Paard 2: 6 jarige</a:t>
            </a:r>
            <a:endParaRPr/>
          </a:p>
        </p:txBody>
      </p:sp>
      <p:sp>
        <p:nvSpPr>
          <p:cNvPr id="165" name="Google Shape;165;g2f5756e12c2_0_23"/>
          <p:cNvSpPr txBox="1">
            <a:spLocks noGrp="1"/>
          </p:cNvSpPr>
          <p:nvPr>
            <p:ph type="body" idx="1"/>
          </p:nvPr>
        </p:nvSpPr>
        <p:spPr>
          <a:xfrm>
            <a:off x="697830" y="1258646"/>
            <a:ext cx="107913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2600" dirty="0"/>
              <a:t>Nickname van de </a:t>
            </a:r>
            <a:r>
              <a:rPr lang="en-US" sz="2600" dirty="0" err="1"/>
              <a:t>Wolfshoeve</a:t>
            </a:r>
            <a:r>
              <a:rPr lang="en-US" sz="2600" dirty="0"/>
              <a:t> </a:t>
            </a:r>
          </a:p>
          <a:p>
            <a:pPr marL="0" lvl="0" indent="0" algn="ctr" rtl="0">
              <a:spcBef>
                <a:spcPts val="0"/>
              </a:spcBef>
              <a:spcAft>
                <a:spcPts val="0"/>
              </a:spcAft>
              <a:buNone/>
            </a:pPr>
            <a:r>
              <a:rPr lang="en-US" sz="2600" dirty="0"/>
              <a:t>(Hexagon’s Double Dutch x Blue Hors Don </a:t>
            </a:r>
            <a:r>
              <a:rPr lang="en-US" sz="2600" dirty="0" err="1"/>
              <a:t>Schufro</a:t>
            </a:r>
            <a:r>
              <a:rPr lang="en-US" sz="2600" dirty="0"/>
              <a:t>) </a:t>
            </a:r>
          </a:p>
          <a:p>
            <a:pPr marL="0" lvl="0" indent="0" algn="ctr" rtl="0">
              <a:spcBef>
                <a:spcPts val="0"/>
              </a:spcBef>
              <a:spcAft>
                <a:spcPts val="0"/>
              </a:spcAft>
              <a:buNone/>
            </a:pPr>
            <a:r>
              <a:rPr lang="en-US" sz="2600" dirty="0"/>
              <a:t>Z2/ZZ-</a:t>
            </a:r>
            <a:r>
              <a:rPr lang="en-US" sz="2600" dirty="0" err="1"/>
              <a:t>licht</a:t>
            </a:r>
            <a:endParaRPr lang="en-US" sz="2600" dirty="0"/>
          </a:p>
          <a:p>
            <a:pPr marL="0" lvl="0" indent="0" algn="ctr" rtl="0">
              <a:spcBef>
                <a:spcPts val="0"/>
              </a:spcBef>
              <a:spcAft>
                <a:spcPts val="0"/>
              </a:spcAft>
              <a:buNone/>
            </a:pPr>
            <a:r>
              <a:rPr lang="en-US" sz="2600" dirty="0"/>
              <a:t>Brecht </a:t>
            </a:r>
            <a:r>
              <a:rPr lang="en-US" sz="2600" dirty="0" err="1"/>
              <a:t>D’Hoore</a:t>
            </a:r>
            <a:r>
              <a:rPr lang="en-US" sz="2600" dirty="0"/>
              <a:t> - De </a:t>
            </a:r>
            <a:r>
              <a:rPr lang="en-US" sz="2600" dirty="0" err="1"/>
              <a:t>Wolfshoeve</a:t>
            </a:r>
            <a:endParaRPr lang="en-US" sz="2600" dirty="0"/>
          </a:p>
          <a:p>
            <a:pPr marL="0" lvl="0" indent="0" algn="ctr" rtl="0">
              <a:spcBef>
                <a:spcPts val="0"/>
              </a:spcBef>
              <a:spcAft>
                <a:spcPts val="0"/>
              </a:spcAft>
              <a:buNone/>
            </a:pPr>
            <a:endParaRPr sz="2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3"/>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Bouw, werking en ligging spieren</a:t>
            </a:r>
            <a:endParaRPr/>
          </a:p>
        </p:txBody>
      </p:sp>
      <p:sp>
        <p:nvSpPr>
          <p:cNvPr id="171" name="Google Shape;171;p13"/>
          <p:cNvSpPr txBox="1">
            <a:spLocks noGrp="1"/>
          </p:cNvSpPr>
          <p:nvPr>
            <p:ph type="body" idx="1"/>
          </p:nvPr>
        </p:nvSpPr>
        <p:spPr>
          <a:xfrm>
            <a:off x="697830" y="1258646"/>
            <a:ext cx="5232323" cy="3689872"/>
          </a:xfrm>
          <a:prstGeom prst="rect">
            <a:avLst/>
          </a:prstGeom>
          <a:noFill/>
          <a:ln>
            <a:noFill/>
          </a:ln>
        </p:spPr>
        <p:txBody>
          <a:bodyPr spcFirstLastPara="1" wrap="square" lIns="91425" tIns="45700" rIns="91425" bIns="45700" anchor="t" anchorCtr="0">
            <a:noAutofit/>
          </a:bodyPr>
          <a:lstStyle/>
          <a:p>
            <a:pPr marL="363538" lvl="0" indent="-401638" algn="l" rtl="0">
              <a:lnSpc>
                <a:spcPct val="138888"/>
              </a:lnSpc>
              <a:spcBef>
                <a:spcPts val="0"/>
              </a:spcBef>
              <a:spcAft>
                <a:spcPts val="0"/>
              </a:spcAft>
              <a:buClr>
                <a:schemeClr val="dk1"/>
              </a:buClr>
              <a:buSzPts val="2400"/>
              <a:buFont typeface="Arial"/>
              <a:buChar char="•"/>
            </a:pPr>
            <a:r>
              <a:rPr lang="en-US" sz="2400"/>
              <a:t>Bovenlijn, onderlijn principe:	</a:t>
            </a:r>
            <a:endParaRPr sz="2400"/>
          </a:p>
          <a:p>
            <a:pPr marL="712788" lvl="1" indent="-387350" algn="l" rtl="0">
              <a:lnSpc>
                <a:spcPct val="138888"/>
              </a:lnSpc>
              <a:spcBef>
                <a:spcPts val="0"/>
              </a:spcBef>
              <a:spcAft>
                <a:spcPts val="0"/>
              </a:spcAft>
              <a:buClr>
                <a:schemeClr val="dk1"/>
              </a:buClr>
              <a:buSzPts val="2400"/>
              <a:buFont typeface="Gill Sans"/>
              <a:buChar char="-"/>
            </a:pPr>
            <a:r>
              <a:rPr lang="en-US" sz="2400">
                <a:solidFill>
                  <a:schemeClr val="dk1"/>
                </a:solidFill>
                <a:latin typeface="Gill Sans"/>
                <a:ea typeface="Gill Sans"/>
                <a:cs typeface="Gill Sans"/>
                <a:sym typeface="Gill Sans"/>
              </a:rPr>
              <a:t>Onderste halsspieren, borstspieren, buikspieren.</a:t>
            </a:r>
            <a:endParaRPr sz="2600"/>
          </a:p>
          <a:p>
            <a:pPr marL="712788" lvl="1" indent="-387350" algn="l" rtl="0">
              <a:lnSpc>
                <a:spcPct val="138888"/>
              </a:lnSpc>
              <a:spcBef>
                <a:spcPts val="0"/>
              </a:spcBef>
              <a:spcAft>
                <a:spcPts val="0"/>
              </a:spcAft>
              <a:buClr>
                <a:schemeClr val="dk1"/>
              </a:buClr>
              <a:buSzPts val="2400"/>
              <a:buFont typeface="Gill Sans"/>
              <a:buChar char="-"/>
            </a:pPr>
            <a:r>
              <a:rPr lang="en-US" sz="2400">
                <a:solidFill>
                  <a:schemeClr val="dk1"/>
                </a:solidFill>
                <a:latin typeface="Gill Sans"/>
                <a:ea typeface="Gill Sans"/>
                <a:cs typeface="Gill Sans"/>
                <a:sym typeface="Gill Sans"/>
              </a:rPr>
              <a:t>Iliopsoas, achterbeenspieren, bilspieren.</a:t>
            </a:r>
            <a:endParaRPr sz="2600"/>
          </a:p>
          <a:p>
            <a:pPr marL="712788" lvl="1" indent="-387350" algn="l" rtl="0">
              <a:lnSpc>
                <a:spcPct val="138888"/>
              </a:lnSpc>
              <a:spcBef>
                <a:spcPts val="0"/>
              </a:spcBef>
              <a:spcAft>
                <a:spcPts val="0"/>
              </a:spcAft>
              <a:buClr>
                <a:schemeClr val="dk1"/>
              </a:buClr>
              <a:buSzPts val="2400"/>
              <a:buFont typeface="Gill Sans"/>
              <a:buChar char="-"/>
            </a:pPr>
            <a:r>
              <a:rPr lang="en-US" sz="2400">
                <a:solidFill>
                  <a:schemeClr val="dk1"/>
                </a:solidFill>
                <a:latin typeface="Gill Sans"/>
                <a:ea typeface="Gill Sans"/>
                <a:cs typeface="Gill Sans"/>
                <a:sym typeface="Gill Sans"/>
              </a:rPr>
              <a:t>Bovenste halsspieren, lange rugstrekkers, bilspieren, hamstrings.</a:t>
            </a:r>
            <a:endParaRPr sz="2400">
              <a:solidFill>
                <a:schemeClr val="dk1"/>
              </a:solidFill>
              <a:latin typeface="Gill Sans"/>
              <a:ea typeface="Gill Sans"/>
              <a:cs typeface="Gill Sans"/>
              <a:sym typeface="Gill Sans"/>
            </a:endParaRPr>
          </a:p>
        </p:txBody>
      </p:sp>
      <p:sp>
        <p:nvSpPr>
          <p:cNvPr id="172" name="Google Shape;172;p13"/>
          <p:cNvSpPr txBox="1"/>
          <p:nvPr/>
        </p:nvSpPr>
        <p:spPr>
          <a:xfrm>
            <a:off x="163772" y="6399894"/>
            <a:ext cx="7989626"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173" name="Google Shape;173;p13"/>
          <p:cNvSpPr txBox="1"/>
          <p:nvPr/>
        </p:nvSpPr>
        <p:spPr>
          <a:xfrm>
            <a:off x="10951028" y="6365773"/>
            <a:ext cx="108629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15</a:t>
            </a:fld>
            <a:endParaRPr sz="1200" b="0" i="0" u="none" strike="noStrike" cap="none">
              <a:solidFill>
                <a:srgbClr val="784D27"/>
              </a:solidFill>
              <a:latin typeface="Gill Sans"/>
              <a:ea typeface="Gill Sans"/>
              <a:cs typeface="Gill Sans"/>
              <a:sym typeface="Gill Sans"/>
            </a:endParaRPr>
          </a:p>
        </p:txBody>
      </p:sp>
      <p:pic>
        <p:nvPicPr>
          <p:cNvPr id="174" name="Google Shape;174;p13"/>
          <p:cNvPicPr preferRelativeResize="0"/>
          <p:nvPr/>
        </p:nvPicPr>
        <p:blipFill rotWithShape="1">
          <a:blip r:embed="rId3">
            <a:alphaModFix/>
          </a:blip>
          <a:srcRect l="6916" t="4064" r="8678"/>
          <a:stretch/>
        </p:blipFill>
        <p:spPr>
          <a:xfrm>
            <a:off x="6096000" y="1005840"/>
            <a:ext cx="4684776" cy="398020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4"/>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Biomechanica</a:t>
            </a:r>
            <a:endParaRPr/>
          </a:p>
        </p:txBody>
      </p:sp>
      <p:sp>
        <p:nvSpPr>
          <p:cNvPr id="180" name="Google Shape;180;p14"/>
          <p:cNvSpPr txBox="1">
            <a:spLocks noGrp="1"/>
          </p:cNvSpPr>
          <p:nvPr>
            <p:ph type="body" idx="1"/>
          </p:nvPr>
        </p:nvSpPr>
        <p:spPr>
          <a:xfrm>
            <a:off x="697830" y="1258646"/>
            <a:ext cx="10791300" cy="3690000"/>
          </a:xfrm>
          <a:prstGeom prst="rect">
            <a:avLst/>
          </a:prstGeom>
          <a:noFill/>
          <a:ln>
            <a:noFill/>
          </a:ln>
        </p:spPr>
        <p:txBody>
          <a:bodyPr spcFirstLastPara="1" wrap="square" lIns="91425" tIns="45700" rIns="91425" bIns="45700" anchor="t" anchorCtr="0">
            <a:normAutofit/>
          </a:bodyPr>
          <a:lstStyle/>
          <a:p>
            <a:pPr marL="0" lvl="0" indent="0" algn="ctr" rtl="0">
              <a:lnSpc>
                <a:spcPct val="138888"/>
              </a:lnSpc>
              <a:spcBef>
                <a:spcPts val="0"/>
              </a:spcBef>
              <a:spcAft>
                <a:spcPts val="0"/>
              </a:spcAft>
              <a:buClr>
                <a:schemeClr val="dk1"/>
              </a:buClr>
              <a:buSzPts val="1800"/>
              <a:buNone/>
            </a:pPr>
            <a:endParaRPr/>
          </a:p>
        </p:txBody>
      </p:sp>
      <p:graphicFrame>
        <p:nvGraphicFramePr>
          <p:cNvPr id="181" name="Google Shape;181;p14"/>
          <p:cNvGraphicFramePr/>
          <p:nvPr/>
        </p:nvGraphicFramePr>
        <p:xfrm>
          <a:off x="1032063" y="1258638"/>
          <a:ext cx="9986175" cy="4732925"/>
        </p:xfrm>
        <a:graphic>
          <a:graphicData uri="http://schemas.openxmlformats.org/drawingml/2006/table">
            <a:tbl>
              <a:tblPr>
                <a:noFill/>
                <a:tableStyleId>{C577F964-2803-4F95-B823-550C597F01F7}</a:tableStyleId>
              </a:tblPr>
              <a:tblGrid>
                <a:gridCol w="997950">
                  <a:extLst>
                    <a:ext uri="{9D8B030D-6E8A-4147-A177-3AD203B41FA5}">
                      <a16:colId xmlns:a16="http://schemas.microsoft.com/office/drawing/2014/main" val="20000"/>
                    </a:ext>
                  </a:extLst>
                </a:gridCol>
                <a:gridCol w="917025">
                  <a:extLst>
                    <a:ext uri="{9D8B030D-6E8A-4147-A177-3AD203B41FA5}">
                      <a16:colId xmlns:a16="http://schemas.microsoft.com/office/drawing/2014/main" val="20001"/>
                    </a:ext>
                  </a:extLst>
                </a:gridCol>
                <a:gridCol w="627075">
                  <a:extLst>
                    <a:ext uri="{9D8B030D-6E8A-4147-A177-3AD203B41FA5}">
                      <a16:colId xmlns:a16="http://schemas.microsoft.com/office/drawing/2014/main" val="20002"/>
                    </a:ext>
                  </a:extLst>
                </a:gridCol>
                <a:gridCol w="566400">
                  <a:extLst>
                    <a:ext uri="{9D8B030D-6E8A-4147-A177-3AD203B41FA5}">
                      <a16:colId xmlns:a16="http://schemas.microsoft.com/office/drawing/2014/main" val="20003"/>
                    </a:ext>
                  </a:extLst>
                </a:gridCol>
                <a:gridCol w="465250">
                  <a:extLst>
                    <a:ext uri="{9D8B030D-6E8A-4147-A177-3AD203B41FA5}">
                      <a16:colId xmlns:a16="http://schemas.microsoft.com/office/drawing/2014/main" val="20004"/>
                    </a:ext>
                  </a:extLst>
                </a:gridCol>
                <a:gridCol w="917025">
                  <a:extLst>
                    <a:ext uri="{9D8B030D-6E8A-4147-A177-3AD203B41FA5}">
                      <a16:colId xmlns:a16="http://schemas.microsoft.com/office/drawing/2014/main" val="20005"/>
                    </a:ext>
                  </a:extLst>
                </a:gridCol>
                <a:gridCol w="917025">
                  <a:extLst>
                    <a:ext uri="{9D8B030D-6E8A-4147-A177-3AD203B41FA5}">
                      <a16:colId xmlns:a16="http://schemas.microsoft.com/office/drawing/2014/main" val="20006"/>
                    </a:ext>
                  </a:extLst>
                </a:gridCol>
                <a:gridCol w="627075">
                  <a:extLst>
                    <a:ext uri="{9D8B030D-6E8A-4147-A177-3AD203B41FA5}">
                      <a16:colId xmlns:a16="http://schemas.microsoft.com/office/drawing/2014/main" val="20007"/>
                    </a:ext>
                  </a:extLst>
                </a:gridCol>
                <a:gridCol w="539450">
                  <a:extLst>
                    <a:ext uri="{9D8B030D-6E8A-4147-A177-3AD203B41FA5}">
                      <a16:colId xmlns:a16="http://schemas.microsoft.com/office/drawing/2014/main" val="20008"/>
                    </a:ext>
                  </a:extLst>
                </a:gridCol>
                <a:gridCol w="384375">
                  <a:extLst>
                    <a:ext uri="{9D8B030D-6E8A-4147-A177-3AD203B41FA5}">
                      <a16:colId xmlns:a16="http://schemas.microsoft.com/office/drawing/2014/main" val="20009"/>
                    </a:ext>
                  </a:extLst>
                </a:gridCol>
                <a:gridCol w="917025">
                  <a:extLst>
                    <a:ext uri="{9D8B030D-6E8A-4147-A177-3AD203B41FA5}">
                      <a16:colId xmlns:a16="http://schemas.microsoft.com/office/drawing/2014/main" val="20010"/>
                    </a:ext>
                  </a:extLst>
                </a:gridCol>
                <a:gridCol w="917025">
                  <a:extLst>
                    <a:ext uri="{9D8B030D-6E8A-4147-A177-3AD203B41FA5}">
                      <a16:colId xmlns:a16="http://schemas.microsoft.com/office/drawing/2014/main" val="20011"/>
                    </a:ext>
                  </a:extLst>
                </a:gridCol>
                <a:gridCol w="627075">
                  <a:extLst>
                    <a:ext uri="{9D8B030D-6E8A-4147-A177-3AD203B41FA5}">
                      <a16:colId xmlns:a16="http://schemas.microsoft.com/office/drawing/2014/main" val="20012"/>
                    </a:ext>
                  </a:extLst>
                </a:gridCol>
                <a:gridCol w="566400">
                  <a:extLst>
                    <a:ext uri="{9D8B030D-6E8A-4147-A177-3AD203B41FA5}">
                      <a16:colId xmlns:a16="http://schemas.microsoft.com/office/drawing/2014/main" val="20013"/>
                    </a:ext>
                  </a:extLst>
                </a:gridCol>
              </a:tblGrid>
              <a:tr h="271175">
                <a:tc>
                  <a:txBody>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latin typeface="Arial"/>
                          <a:ea typeface="Arial"/>
                          <a:cs typeface="Arial"/>
                          <a:sym typeface="Arial"/>
                        </a:rPr>
                        <a:t>Nivo</a:t>
                      </a:r>
                      <a:endParaRPr sz="1000" b="1"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fl / ext</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latfl</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rot</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1"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latin typeface="Arial"/>
                          <a:ea typeface="Arial"/>
                          <a:cs typeface="Arial"/>
                          <a:sym typeface="Arial"/>
                        </a:rPr>
                        <a:t>Nivo</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fl / ext</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latfl</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rot</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latin typeface="Arial"/>
                          <a:ea typeface="Arial"/>
                          <a:cs typeface="Arial"/>
                          <a:sym typeface="Arial"/>
                        </a:rPr>
                        <a:t>Nivo</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fl / ext</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latfl</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latin typeface="Arial"/>
                          <a:ea typeface="Arial"/>
                          <a:cs typeface="Arial"/>
                          <a:sym typeface="Arial"/>
                        </a:rPr>
                        <a:t>rot</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47875">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Occ-C1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86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T18-L1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47875">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C1-2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FF0000"/>
                          </a:solidFill>
                          <a:latin typeface="Arial"/>
                          <a:ea typeface="Arial"/>
                          <a:cs typeface="Arial"/>
                          <a:sym typeface="Arial"/>
                        </a:rPr>
                        <a:t>108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T2-3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1"/>
                          </a:solidFill>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L1-2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47875">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C2-3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T3-4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1"/>
                          </a:solidFill>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L2-3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47875">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C3-4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T4-5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1"/>
                          </a:solidFill>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L3-4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47875">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C4-5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T5-6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1"/>
                          </a:solidFill>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L4-5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47875">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C5-6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T6-7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chemeClr val="accent1"/>
                          </a:solidFill>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L5-6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47875">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C6-7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T7-8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latin typeface="Arial"/>
                          <a:ea typeface="Arial"/>
                          <a:cs typeface="Arial"/>
                          <a:sym typeface="Arial"/>
                        </a:rPr>
                        <a:t>Totaal</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9</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47875">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C7-T1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T8-9</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FF0000"/>
                          </a:solidFill>
                          <a:latin typeface="Arial"/>
                          <a:ea typeface="Arial"/>
                          <a:cs typeface="Arial"/>
                          <a:sym typeface="Arial"/>
                        </a:rPr>
                        <a:t>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47875">
                <a:tc>
                  <a:txBody>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latin typeface="Arial"/>
                          <a:ea typeface="Arial"/>
                          <a:cs typeface="Arial"/>
                          <a:sym typeface="Arial"/>
                        </a:rPr>
                        <a:t>Totaal</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271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245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150</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T9-10</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FF0000"/>
                          </a:solidFill>
                          <a:latin typeface="Arial"/>
                          <a:ea typeface="Arial"/>
                          <a:cs typeface="Arial"/>
                          <a:sym typeface="Arial"/>
                        </a:rPr>
                        <a:t>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L6-S1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FF0000"/>
                          </a:solidFill>
                          <a:latin typeface="Arial"/>
                          <a:ea typeface="Arial"/>
                          <a:cs typeface="Arial"/>
                          <a:sym typeface="Arial"/>
                        </a:rPr>
                        <a:t>23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247875">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T10-11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FF0000"/>
                          </a:solidFill>
                          <a:latin typeface="Arial"/>
                          <a:ea typeface="Arial"/>
                          <a:cs typeface="Arial"/>
                          <a:sym typeface="Arial"/>
                        </a:rPr>
                        <a:t>10</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latin typeface="Arial"/>
                          <a:ea typeface="Arial"/>
                          <a:cs typeface="Arial"/>
                          <a:sym typeface="Arial"/>
                        </a:rPr>
                        <a:t>Totaal</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346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369</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218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54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47875">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T11-12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FF0000"/>
                          </a:solidFill>
                          <a:latin typeface="Arial"/>
                          <a:ea typeface="Arial"/>
                          <a:cs typeface="Arial"/>
                          <a:sym typeface="Arial"/>
                        </a:rPr>
                        <a:t>11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47875">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T12-13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FF0000"/>
                          </a:solidFill>
                          <a:latin typeface="Arial"/>
                          <a:ea typeface="Arial"/>
                          <a:cs typeface="Arial"/>
                          <a:sym typeface="Arial"/>
                        </a:rPr>
                        <a:t>11</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47875">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T13-14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FF0000"/>
                          </a:solidFill>
                          <a:latin typeface="Arial"/>
                          <a:ea typeface="Arial"/>
                          <a:cs typeface="Arial"/>
                          <a:sym typeface="Arial"/>
                        </a:rPr>
                        <a:t>10</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47875">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T14-15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1" i="0" u="none" strike="noStrike" cap="none">
                          <a:solidFill>
                            <a:srgbClr val="FF0000"/>
                          </a:solidFill>
                          <a:latin typeface="Arial"/>
                          <a:ea typeface="Arial"/>
                          <a:cs typeface="Arial"/>
                          <a:sym typeface="Arial"/>
                        </a:rPr>
                        <a:t>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4"/>
                  </a:ext>
                </a:extLst>
              </a:tr>
              <a:tr h="247875">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T15-16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5"/>
                  </a:ext>
                </a:extLst>
              </a:tr>
              <a:tr h="247875">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T16-17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4</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6"/>
                  </a:ext>
                </a:extLst>
              </a:tr>
              <a:tr h="247875">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T17-18</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5</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2</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r h="247875">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latin typeface="Arial"/>
                          <a:ea typeface="Arial"/>
                          <a:cs typeface="Arial"/>
                          <a:sym typeface="Arial"/>
                        </a:rPr>
                        <a:t>Totaal</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39</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106</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latin typeface="Arial"/>
                          <a:ea typeface="Arial"/>
                          <a:cs typeface="Arial"/>
                          <a:sym typeface="Arial"/>
                        </a:rPr>
                        <a:t>57</a:t>
                      </a:r>
                      <a:endParaRPr sz="1400" u="none" strike="noStrike" cap="none"/>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000"/>
                        <a:buFont typeface="Arial"/>
                        <a:buNone/>
                      </a:pPr>
                      <a:endParaRPr sz="1000" b="0" i="0" u="none" strike="noStrike" cap="none">
                        <a:latin typeface="Arial"/>
                        <a:ea typeface="Arial"/>
                        <a:cs typeface="Arial"/>
                        <a:sym typeface="Arial"/>
                      </a:endParaRPr>
                    </a:p>
                  </a:txBody>
                  <a:tcPr marL="12700" marR="12700"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0"/>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Relevantie loodlijn…</a:t>
            </a:r>
            <a:endParaRPr/>
          </a:p>
        </p:txBody>
      </p:sp>
      <p:pic>
        <p:nvPicPr>
          <p:cNvPr id="187" name="Google Shape;187;p20"/>
          <p:cNvPicPr preferRelativeResize="0">
            <a:picLocks noGrp="1"/>
          </p:cNvPicPr>
          <p:nvPr>
            <p:ph type="body" idx="4294967295"/>
          </p:nvPr>
        </p:nvPicPr>
        <p:blipFill rotWithShape="1">
          <a:blip r:embed="rId3">
            <a:alphaModFix/>
          </a:blip>
          <a:srcRect/>
          <a:stretch/>
        </p:blipFill>
        <p:spPr>
          <a:xfrm>
            <a:off x="712694" y="1268226"/>
            <a:ext cx="4971178" cy="3318860"/>
          </a:xfrm>
          <a:prstGeom prst="rect">
            <a:avLst/>
          </a:prstGeom>
          <a:noFill/>
          <a:ln>
            <a:noFill/>
          </a:ln>
        </p:spPr>
      </p:pic>
      <p:pic>
        <p:nvPicPr>
          <p:cNvPr id="188" name="Google Shape;188;p20"/>
          <p:cNvPicPr preferRelativeResize="0"/>
          <p:nvPr/>
        </p:nvPicPr>
        <p:blipFill rotWithShape="1">
          <a:blip r:embed="rId4">
            <a:alphaModFix/>
          </a:blip>
          <a:srcRect/>
          <a:stretch/>
        </p:blipFill>
        <p:spPr>
          <a:xfrm>
            <a:off x="6522998" y="1268226"/>
            <a:ext cx="4971178" cy="3317221"/>
          </a:xfrm>
          <a:prstGeom prst="rect">
            <a:avLst/>
          </a:prstGeom>
          <a:noFill/>
          <a:ln>
            <a:noFill/>
          </a:ln>
        </p:spPr>
      </p:pic>
      <p:sp>
        <p:nvSpPr>
          <p:cNvPr id="189" name="Google Shape;189;p20"/>
          <p:cNvSpPr txBox="1"/>
          <p:nvPr/>
        </p:nvSpPr>
        <p:spPr>
          <a:xfrm>
            <a:off x="163772" y="6399894"/>
            <a:ext cx="7989626"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190" name="Google Shape;190;p20"/>
          <p:cNvSpPr txBox="1"/>
          <p:nvPr/>
        </p:nvSpPr>
        <p:spPr>
          <a:xfrm>
            <a:off x="10951028" y="6365773"/>
            <a:ext cx="108629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17</a:t>
            </a:fld>
            <a:endParaRPr sz="1200" b="0" i="0" u="none" strike="noStrike" cap="none">
              <a:solidFill>
                <a:srgbClr val="784D27"/>
              </a:solidFill>
              <a:latin typeface="Gill Sans"/>
              <a:ea typeface="Gill Sans"/>
              <a:cs typeface="Gill Sans"/>
              <a:sym typeface="Gill Sans"/>
            </a:endParaRPr>
          </a:p>
        </p:txBody>
      </p:sp>
      <p:sp>
        <p:nvSpPr>
          <p:cNvPr id="191" name="Google Shape;191;p20"/>
          <p:cNvSpPr txBox="1"/>
          <p:nvPr/>
        </p:nvSpPr>
        <p:spPr>
          <a:xfrm>
            <a:off x="723550" y="4918050"/>
            <a:ext cx="7046700" cy="113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solidFill>
                  <a:srgbClr val="009EE0"/>
                </a:solidFill>
              </a:rPr>
              <a:t>Let op: onder bandages kan de temperatuur te hoog oplopen. Dit kan het risico op blessures vergroten. Natuurlijk gaat het ook vaak goed, maar er zijn betere opties.</a:t>
            </a:r>
            <a:endParaRPr sz="1900">
              <a:solidFill>
                <a:srgbClr val="009EE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f61a4b23ea_0_1"/>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Paard 3: Springpaard</a:t>
            </a:r>
            <a:endParaRPr/>
          </a:p>
        </p:txBody>
      </p:sp>
      <p:sp>
        <p:nvSpPr>
          <p:cNvPr id="198" name="Google Shape;198;g2f61a4b23ea_0_1"/>
          <p:cNvSpPr txBox="1">
            <a:spLocks noGrp="1"/>
          </p:cNvSpPr>
          <p:nvPr>
            <p:ph type="body" idx="1"/>
          </p:nvPr>
        </p:nvSpPr>
        <p:spPr>
          <a:xfrm>
            <a:off x="697830" y="1258646"/>
            <a:ext cx="10791300" cy="3690000"/>
          </a:xfrm>
          <a:prstGeom prst="rect">
            <a:avLst/>
          </a:prstGeom>
        </p:spPr>
        <p:txBody>
          <a:bodyPr spcFirstLastPara="1" wrap="square" lIns="91425" tIns="45700" rIns="91425" bIns="45700" anchor="t" anchorCtr="0">
            <a:normAutofit fontScale="77500" lnSpcReduction="20000"/>
          </a:bodyPr>
          <a:lstStyle/>
          <a:p>
            <a:pPr marL="0" lvl="0" indent="0" algn="ctr" rtl="0">
              <a:spcBef>
                <a:spcPts val="0"/>
              </a:spcBef>
              <a:spcAft>
                <a:spcPts val="0"/>
              </a:spcAft>
              <a:buNone/>
            </a:pPr>
            <a:r>
              <a:rPr lang="en-US" sz="2300" dirty="0"/>
              <a:t>Paradise de la Vita WM </a:t>
            </a:r>
          </a:p>
          <a:p>
            <a:pPr marL="0" lvl="0" indent="0" algn="ctr" rtl="0">
              <a:spcBef>
                <a:spcPts val="0"/>
              </a:spcBef>
              <a:spcAft>
                <a:spcPts val="0"/>
              </a:spcAft>
              <a:buNone/>
            </a:pPr>
            <a:r>
              <a:rPr lang="en-US" sz="2300" dirty="0"/>
              <a:t>(Harley VDL x </a:t>
            </a:r>
            <a:r>
              <a:rPr lang="en-US" sz="2300" dirty="0" err="1"/>
              <a:t>Nabab</a:t>
            </a:r>
            <a:r>
              <a:rPr lang="en-US" sz="2300" dirty="0"/>
              <a:t> de Reve) </a:t>
            </a:r>
          </a:p>
          <a:p>
            <a:pPr marL="0" lvl="0" indent="0" algn="ctr" rtl="0">
              <a:spcBef>
                <a:spcPts val="0"/>
              </a:spcBef>
              <a:spcAft>
                <a:spcPts val="0"/>
              </a:spcAft>
              <a:buNone/>
            </a:pPr>
            <a:r>
              <a:rPr lang="en-US" sz="2300" dirty="0"/>
              <a:t>6 </a:t>
            </a:r>
            <a:r>
              <a:rPr lang="en-US" sz="2300" dirty="0" err="1"/>
              <a:t>jaar</a:t>
            </a:r>
            <a:r>
              <a:rPr lang="en-US" sz="2300" dirty="0"/>
              <a:t>, 1.30m </a:t>
            </a:r>
            <a:r>
              <a:rPr lang="en-US" sz="2300" dirty="0" err="1"/>
              <a:t>springen</a:t>
            </a:r>
            <a:endParaRPr lang="en-US" sz="2300" dirty="0"/>
          </a:p>
          <a:p>
            <a:pPr marL="0" lvl="0" indent="0" algn="ctr" rtl="0">
              <a:spcBef>
                <a:spcPts val="0"/>
              </a:spcBef>
              <a:spcAft>
                <a:spcPts val="0"/>
              </a:spcAft>
              <a:buNone/>
            </a:pPr>
            <a:r>
              <a:rPr lang="en-US" sz="2300" dirty="0"/>
              <a:t>Wesley Mulder - Wesley Mulder Equestrian</a:t>
            </a:r>
            <a:endParaRPr sz="2300" dirty="0"/>
          </a:p>
          <a:p>
            <a:pPr marL="0" lvl="0" indent="0" algn="ctr" rtl="0">
              <a:spcBef>
                <a:spcPts val="0"/>
              </a:spcBef>
              <a:spcAft>
                <a:spcPts val="0"/>
              </a:spcAft>
              <a:buNone/>
            </a:pPr>
            <a:endParaRPr sz="2300" dirty="0"/>
          </a:p>
          <a:p>
            <a:pPr marL="0" lvl="0" indent="0" algn="l" rtl="0">
              <a:spcBef>
                <a:spcPts val="0"/>
              </a:spcBef>
              <a:spcAft>
                <a:spcPts val="0"/>
              </a:spcAft>
              <a:buNone/>
            </a:pPr>
            <a:r>
              <a:rPr lang="en-US" sz="2400" dirty="0"/>
              <a:t>Ook nu </a:t>
            </a:r>
            <a:r>
              <a:rPr lang="en-US" sz="2400" dirty="0" err="1"/>
              <a:t>geldt</a:t>
            </a:r>
            <a:r>
              <a:rPr lang="en-US" sz="2400" dirty="0"/>
              <a:t>: (</a:t>
            </a:r>
            <a:r>
              <a:rPr lang="en-US" sz="2400" dirty="0" err="1"/>
              <a:t>dressuur</a:t>
            </a:r>
            <a:r>
              <a:rPr lang="en-US" sz="2400" dirty="0"/>
              <a:t>)</a:t>
            </a:r>
            <a:r>
              <a:rPr lang="en-US" sz="2400" dirty="0" err="1"/>
              <a:t>oefeningen</a:t>
            </a:r>
            <a:r>
              <a:rPr lang="en-US" sz="2400" dirty="0"/>
              <a:t> </a:t>
            </a:r>
            <a:r>
              <a:rPr lang="en-US" sz="2400" dirty="0" err="1"/>
              <a:t>zijn</a:t>
            </a:r>
            <a:r>
              <a:rPr lang="en-US" sz="2400" dirty="0"/>
              <a:t> </a:t>
            </a:r>
            <a:r>
              <a:rPr lang="en-US" sz="2400" dirty="0" err="1"/>
              <a:t>een</a:t>
            </a:r>
            <a:r>
              <a:rPr lang="en-US" sz="2400" dirty="0"/>
              <a:t> </a:t>
            </a:r>
            <a:r>
              <a:rPr lang="en-US" sz="2400" dirty="0" err="1"/>
              <a:t>middel</a:t>
            </a:r>
            <a:r>
              <a:rPr lang="en-US" sz="2400" dirty="0"/>
              <a:t>.</a:t>
            </a:r>
            <a:endParaRPr sz="2400" dirty="0"/>
          </a:p>
          <a:p>
            <a:pPr marL="0" lvl="0" indent="0" algn="l" rtl="0">
              <a:spcBef>
                <a:spcPts val="0"/>
              </a:spcBef>
              <a:spcAft>
                <a:spcPts val="0"/>
              </a:spcAft>
              <a:buNone/>
            </a:pPr>
            <a:endParaRPr sz="2400" dirty="0"/>
          </a:p>
          <a:p>
            <a:pPr marL="0" lvl="0" indent="0" algn="l" rtl="0">
              <a:spcBef>
                <a:spcPts val="0"/>
              </a:spcBef>
              <a:spcAft>
                <a:spcPts val="0"/>
              </a:spcAft>
              <a:buNone/>
            </a:pPr>
            <a:r>
              <a:rPr lang="en-US" sz="2400" dirty="0"/>
              <a:t>Zeer </a:t>
            </a:r>
            <a:r>
              <a:rPr lang="en-US" sz="2400" dirty="0" err="1"/>
              <a:t>functioneel</a:t>
            </a:r>
            <a:r>
              <a:rPr lang="en-US" sz="2400" dirty="0"/>
              <a:t>:</a:t>
            </a:r>
            <a:endParaRPr sz="2400" dirty="0"/>
          </a:p>
          <a:p>
            <a:pPr marL="457200" lvl="0" indent="-381000" algn="l" rtl="0">
              <a:spcBef>
                <a:spcPts val="0"/>
              </a:spcBef>
              <a:spcAft>
                <a:spcPts val="0"/>
              </a:spcAft>
              <a:buSzPts val="2400"/>
              <a:buChar char="●"/>
            </a:pPr>
            <a:r>
              <a:rPr lang="en-US" sz="2400" dirty="0" err="1"/>
              <a:t>Dressuurmatige</a:t>
            </a:r>
            <a:r>
              <a:rPr lang="en-US" sz="2400" dirty="0"/>
              <a:t> training </a:t>
            </a:r>
            <a:r>
              <a:rPr lang="en-US" sz="2400" dirty="0" err="1"/>
              <a:t>voor</a:t>
            </a:r>
            <a:r>
              <a:rPr lang="en-US" sz="2400" dirty="0"/>
              <a:t> het </a:t>
            </a:r>
            <a:r>
              <a:rPr lang="en-US" sz="2400" dirty="0" err="1"/>
              <a:t>springpaard</a:t>
            </a:r>
            <a:endParaRPr sz="2400" dirty="0"/>
          </a:p>
          <a:p>
            <a:pPr marL="457200" lvl="0" indent="-381000" algn="l" rtl="0">
              <a:spcBef>
                <a:spcPts val="0"/>
              </a:spcBef>
              <a:spcAft>
                <a:spcPts val="0"/>
              </a:spcAft>
              <a:buSzPts val="2400"/>
              <a:buChar char="●"/>
            </a:pPr>
            <a:r>
              <a:rPr lang="en-US" sz="2400" dirty="0" err="1"/>
              <a:t>Springen</a:t>
            </a:r>
            <a:r>
              <a:rPr lang="en-US" sz="2400" dirty="0"/>
              <a:t> of </a:t>
            </a:r>
            <a:r>
              <a:rPr lang="en-US" sz="2400" dirty="0" err="1"/>
              <a:t>cavalettiwerk</a:t>
            </a:r>
            <a:r>
              <a:rPr lang="en-US" sz="2400" dirty="0"/>
              <a:t> </a:t>
            </a:r>
            <a:r>
              <a:rPr lang="en-US" sz="2400" dirty="0" err="1"/>
              <a:t>voor</a:t>
            </a:r>
            <a:r>
              <a:rPr lang="en-US" sz="2400" dirty="0"/>
              <a:t> </a:t>
            </a:r>
            <a:r>
              <a:rPr lang="en-US" sz="2400" dirty="0" err="1"/>
              <a:t>een</a:t>
            </a:r>
            <a:r>
              <a:rPr lang="en-US" sz="2400" dirty="0"/>
              <a:t> </a:t>
            </a:r>
            <a:r>
              <a:rPr lang="en-US" sz="2400" dirty="0" err="1"/>
              <a:t>dressuurpaard</a:t>
            </a:r>
            <a:r>
              <a:rPr lang="en-US" sz="2400" dirty="0"/>
              <a:t>.</a:t>
            </a:r>
            <a:endParaRPr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6"/>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Motoriek, coördinatie en balans</a:t>
            </a:r>
            <a:endParaRPr/>
          </a:p>
        </p:txBody>
      </p:sp>
      <p:sp>
        <p:nvSpPr>
          <p:cNvPr id="204" name="Google Shape;204;p16"/>
          <p:cNvSpPr txBox="1">
            <a:spLocks noGrp="1"/>
          </p:cNvSpPr>
          <p:nvPr>
            <p:ph type="body" idx="1"/>
          </p:nvPr>
        </p:nvSpPr>
        <p:spPr>
          <a:xfrm>
            <a:off x="625221" y="1258646"/>
            <a:ext cx="8840100" cy="3690000"/>
          </a:xfrm>
          <a:prstGeom prst="rect">
            <a:avLst/>
          </a:prstGeom>
          <a:noFill/>
          <a:ln>
            <a:noFill/>
          </a:ln>
        </p:spPr>
        <p:txBody>
          <a:bodyPr spcFirstLastPara="1" wrap="square" lIns="91425" tIns="45700" rIns="91425" bIns="45700" anchor="t" anchorCtr="0">
            <a:noAutofit/>
          </a:bodyPr>
          <a:lstStyle/>
          <a:p>
            <a:pPr marL="363538" lvl="0" indent="-390843" algn="l" rtl="0">
              <a:lnSpc>
                <a:spcPct val="118888"/>
              </a:lnSpc>
              <a:spcBef>
                <a:spcPts val="0"/>
              </a:spcBef>
              <a:spcAft>
                <a:spcPts val="0"/>
              </a:spcAft>
              <a:buClr>
                <a:schemeClr val="dk1"/>
              </a:buClr>
              <a:buSzPts val="2230"/>
              <a:buFont typeface="Arial"/>
              <a:buChar char="•"/>
            </a:pPr>
            <a:r>
              <a:rPr lang="en-US" sz="2230"/>
              <a:t>Hersenen</a:t>
            </a:r>
            <a:endParaRPr sz="2230"/>
          </a:p>
          <a:p>
            <a:pPr marL="363537" lvl="0" indent="-249237" algn="l" rtl="0">
              <a:lnSpc>
                <a:spcPct val="118888"/>
              </a:lnSpc>
              <a:spcBef>
                <a:spcPts val="0"/>
              </a:spcBef>
              <a:spcAft>
                <a:spcPts val="0"/>
              </a:spcAft>
              <a:buClr>
                <a:schemeClr val="dk1"/>
              </a:buClr>
              <a:buSzPts val="1530"/>
              <a:buFont typeface="Arial"/>
              <a:buNone/>
            </a:pPr>
            <a:endParaRPr sz="2230"/>
          </a:p>
          <a:p>
            <a:pPr marL="363537" lvl="0" indent="-390842" algn="l" rtl="0">
              <a:lnSpc>
                <a:spcPct val="118888"/>
              </a:lnSpc>
              <a:spcBef>
                <a:spcPts val="0"/>
              </a:spcBef>
              <a:spcAft>
                <a:spcPts val="0"/>
              </a:spcAft>
              <a:buClr>
                <a:schemeClr val="dk1"/>
              </a:buClr>
              <a:buSzPts val="2230"/>
              <a:buFont typeface="Arial"/>
              <a:buChar char="•"/>
            </a:pPr>
            <a:r>
              <a:rPr lang="en-US" sz="2230"/>
              <a:t>Ruggenmerg</a:t>
            </a:r>
            <a:endParaRPr sz="2230"/>
          </a:p>
          <a:p>
            <a:pPr marL="363538" lvl="0" indent="-249238" algn="l" rtl="0">
              <a:lnSpc>
                <a:spcPct val="118888"/>
              </a:lnSpc>
              <a:spcBef>
                <a:spcPts val="0"/>
              </a:spcBef>
              <a:spcAft>
                <a:spcPts val="0"/>
              </a:spcAft>
              <a:buClr>
                <a:schemeClr val="dk1"/>
              </a:buClr>
              <a:buSzPts val="1530"/>
              <a:buFont typeface="Arial"/>
              <a:buNone/>
            </a:pPr>
            <a:endParaRPr sz="2230"/>
          </a:p>
          <a:p>
            <a:pPr marL="363538" lvl="0" indent="-390843" algn="l" rtl="0">
              <a:lnSpc>
                <a:spcPct val="118888"/>
              </a:lnSpc>
              <a:spcBef>
                <a:spcPts val="0"/>
              </a:spcBef>
              <a:spcAft>
                <a:spcPts val="0"/>
              </a:spcAft>
              <a:buClr>
                <a:schemeClr val="dk1"/>
              </a:buClr>
              <a:buSzPts val="2230"/>
              <a:buFont typeface="Arial"/>
              <a:buChar char="•"/>
            </a:pPr>
            <a:r>
              <a:rPr lang="en-US" sz="2230"/>
              <a:t>Spieren (ook de kleine stabilisatoren)</a:t>
            </a:r>
            <a:endParaRPr sz="2230"/>
          </a:p>
          <a:p>
            <a:pPr marL="363538" lvl="0" indent="-249238" algn="l" rtl="0">
              <a:lnSpc>
                <a:spcPct val="118888"/>
              </a:lnSpc>
              <a:spcBef>
                <a:spcPts val="0"/>
              </a:spcBef>
              <a:spcAft>
                <a:spcPts val="0"/>
              </a:spcAft>
              <a:buClr>
                <a:schemeClr val="dk1"/>
              </a:buClr>
              <a:buSzPts val="1530"/>
              <a:buFont typeface="Arial"/>
              <a:buNone/>
            </a:pPr>
            <a:endParaRPr sz="2230"/>
          </a:p>
          <a:p>
            <a:pPr marL="363538" lvl="0" indent="-390843" algn="l" rtl="0">
              <a:lnSpc>
                <a:spcPct val="118888"/>
              </a:lnSpc>
              <a:spcBef>
                <a:spcPts val="0"/>
              </a:spcBef>
              <a:spcAft>
                <a:spcPts val="0"/>
              </a:spcAft>
              <a:buClr>
                <a:schemeClr val="dk1"/>
              </a:buClr>
              <a:buSzPts val="2230"/>
              <a:buFont typeface="Arial"/>
              <a:buChar char="•"/>
            </a:pPr>
            <a:r>
              <a:rPr lang="en-US" sz="2230"/>
              <a:t>Zenuwen</a:t>
            </a:r>
            <a:endParaRPr sz="2230"/>
          </a:p>
          <a:p>
            <a:pPr marL="363538" lvl="0" indent="-249238" algn="l" rtl="0">
              <a:lnSpc>
                <a:spcPct val="118888"/>
              </a:lnSpc>
              <a:spcBef>
                <a:spcPts val="0"/>
              </a:spcBef>
              <a:spcAft>
                <a:spcPts val="0"/>
              </a:spcAft>
              <a:buClr>
                <a:schemeClr val="dk1"/>
              </a:buClr>
              <a:buSzPts val="1530"/>
              <a:buFont typeface="Arial"/>
              <a:buNone/>
            </a:pPr>
            <a:endParaRPr sz="2230"/>
          </a:p>
          <a:p>
            <a:pPr marL="363537" lvl="0" indent="-390842" algn="l" rtl="0">
              <a:lnSpc>
                <a:spcPct val="118888"/>
              </a:lnSpc>
              <a:spcBef>
                <a:spcPts val="0"/>
              </a:spcBef>
              <a:spcAft>
                <a:spcPts val="0"/>
              </a:spcAft>
              <a:buClr>
                <a:schemeClr val="dk1"/>
              </a:buClr>
              <a:buSzPts val="2230"/>
              <a:buFont typeface="Arial"/>
              <a:buChar char="•"/>
            </a:pPr>
            <a:r>
              <a:rPr lang="en-US" sz="2230"/>
              <a:t>Leerproces en bewustwording van het eigen lichaam</a:t>
            </a:r>
            <a:endParaRPr sz="2230"/>
          </a:p>
          <a:p>
            <a:pPr marL="0" lvl="0" indent="0" algn="l" rtl="0">
              <a:lnSpc>
                <a:spcPct val="118888"/>
              </a:lnSpc>
              <a:spcBef>
                <a:spcPts val="0"/>
              </a:spcBef>
              <a:spcAft>
                <a:spcPts val="0"/>
              </a:spcAft>
              <a:buSzPts val="935"/>
              <a:buNone/>
            </a:pPr>
            <a:endParaRPr sz="2230"/>
          </a:p>
          <a:p>
            <a:pPr marL="0" lvl="0" indent="0" algn="l" rtl="0">
              <a:lnSpc>
                <a:spcPct val="118888"/>
              </a:lnSpc>
              <a:spcBef>
                <a:spcPts val="0"/>
              </a:spcBef>
              <a:spcAft>
                <a:spcPts val="0"/>
              </a:spcAft>
              <a:buSzPts val="935"/>
              <a:buNone/>
            </a:pPr>
            <a:endParaRPr sz="1929"/>
          </a:p>
          <a:p>
            <a:pPr marL="0" lvl="0" indent="0" algn="l" rtl="0">
              <a:lnSpc>
                <a:spcPct val="118888"/>
              </a:lnSpc>
              <a:spcBef>
                <a:spcPts val="0"/>
              </a:spcBef>
              <a:spcAft>
                <a:spcPts val="0"/>
              </a:spcAft>
              <a:buSzPts val="935"/>
              <a:buNone/>
            </a:pPr>
            <a:endParaRPr sz="1929"/>
          </a:p>
          <a:p>
            <a:pPr marL="0" lvl="0" indent="0" algn="l" rtl="0">
              <a:lnSpc>
                <a:spcPct val="118888"/>
              </a:lnSpc>
              <a:spcBef>
                <a:spcPts val="0"/>
              </a:spcBef>
              <a:spcAft>
                <a:spcPts val="0"/>
              </a:spcAft>
              <a:buSzPts val="935"/>
              <a:buNone/>
            </a:pPr>
            <a:endParaRPr sz="1530"/>
          </a:p>
        </p:txBody>
      </p:sp>
      <p:pic>
        <p:nvPicPr>
          <p:cNvPr id="205" name="Google Shape;205;p16" descr="20080308 11-26-34AB.jpg"/>
          <p:cNvPicPr preferRelativeResize="0">
            <a:picLocks noGrp="1"/>
          </p:cNvPicPr>
          <p:nvPr>
            <p:ph type="body" idx="4294967295"/>
          </p:nvPr>
        </p:nvPicPr>
        <p:blipFill rotWithShape="1">
          <a:blip r:embed="rId3">
            <a:alphaModFix/>
          </a:blip>
          <a:srcRect/>
          <a:stretch/>
        </p:blipFill>
        <p:spPr>
          <a:xfrm>
            <a:off x="6493936" y="986146"/>
            <a:ext cx="5361000" cy="3555300"/>
          </a:xfrm>
          <a:prstGeom prst="rect">
            <a:avLst/>
          </a:prstGeom>
          <a:noFill/>
          <a:ln>
            <a:noFill/>
          </a:ln>
        </p:spPr>
      </p:pic>
      <p:sp>
        <p:nvSpPr>
          <p:cNvPr id="206" name="Google Shape;206;p16"/>
          <p:cNvSpPr txBox="1"/>
          <p:nvPr/>
        </p:nvSpPr>
        <p:spPr>
          <a:xfrm>
            <a:off x="163772" y="6399894"/>
            <a:ext cx="7989626"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207" name="Google Shape;207;p16"/>
          <p:cNvSpPr txBox="1"/>
          <p:nvPr/>
        </p:nvSpPr>
        <p:spPr>
          <a:xfrm>
            <a:off x="10951028" y="6365773"/>
            <a:ext cx="108629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19</a:t>
            </a:fld>
            <a:endParaRPr sz="1200" b="0" i="0" u="none" strike="noStrike" cap="none">
              <a:solidFill>
                <a:srgbClr val="784D27"/>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g2f63293ca36_0_20"/>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Voor we beginnen</a:t>
            </a:r>
            <a:endParaRPr/>
          </a:p>
        </p:txBody>
      </p:sp>
      <p:sp>
        <p:nvSpPr>
          <p:cNvPr id="58" name="Google Shape;58;g2f63293ca36_0_20"/>
          <p:cNvSpPr txBox="1">
            <a:spLocks noGrp="1"/>
          </p:cNvSpPr>
          <p:nvPr>
            <p:ph type="body" idx="1"/>
          </p:nvPr>
        </p:nvSpPr>
        <p:spPr>
          <a:xfrm>
            <a:off x="792205" y="1300596"/>
            <a:ext cx="52296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2200"/>
              <a:t>Doe vanavond actief mee en stel je vraag via Whatsapp op:</a:t>
            </a:r>
            <a:endParaRPr sz="2200"/>
          </a:p>
          <a:p>
            <a:pPr marL="0" lvl="0" indent="0" algn="ctr" rtl="0">
              <a:spcBef>
                <a:spcPts val="0"/>
              </a:spcBef>
              <a:spcAft>
                <a:spcPts val="0"/>
              </a:spcAft>
              <a:buNone/>
            </a:pPr>
            <a:r>
              <a:rPr lang="en-US" sz="3000">
                <a:solidFill>
                  <a:srgbClr val="FF00FF"/>
                </a:solidFill>
              </a:rPr>
              <a:t>06 29 39 51 64</a:t>
            </a:r>
            <a:endParaRPr sz="3000">
              <a:solidFill>
                <a:srgbClr val="FF00FF"/>
              </a:solidFill>
            </a:endParaRPr>
          </a:p>
        </p:txBody>
      </p:sp>
      <p:sp>
        <p:nvSpPr>
          <p:cNvPr id="59" name="Google Shape;59;g2f63293ca36_0_20"/>
          <p:cNvSpPr txBox="1">
            <a:spLocks noGrp="1"/>
          </p:cNvSpPr>
          <p:nvPr>
            <p:ph type="body" idx="2"/>
          </p:nvPr>
        </p:nvSpPr>
        <p:spPr>
          <a:xfrm>
            <a:off x="6293224" y="1258646"/>
            <a:ext cx="52086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2200"/>
              <a:t>Ga thuis verder met deze kennis en inzichten. Volg de online cursus FIT TO COMPETE en gebruik kortingscode:</a:t>
            </a:r>
            <a:endParaRPr sz="2200"/>
          </a:p>
          <a:p>
            <a:pPr marL="0" lvl="0" indent="0" algn="ctr" rtl="0">
              <a:spcBef>
                <a:spcPts val="0"/>
              </a:spcBef>
              <a:spcAft>
                <a:spcPts val="0"/>
              </a:spcAft>
              <a:buNone/>
            </a:pPr>
            <a:r>
              <a:rPr lang="en-US" sz="3000">
                <a:solidFill>
                  <a:srgbClr val="FF00FF"/>
                </a:solidFill>
              </a:rPr>
              <a:t>KNHS80</a:t>
            </a:r>
            <a:endParaRPr sz="3000">
              <a:solidFill>
                <a:srgbClr val="FF00FF"/>
              </a:solidFill>
            </a:endParaRPr>
          </a:p>
          <a:p>
            <a:pPr marL="0" lvl="0" indent="0" algn="ctr" rtl="0">
              <a:spcBef>
                <a:spcPts val="0"/>
              </a:spcBef>
              <a:spcAft>
                <a:spcPts val="0"/>
              </a:spcAft>
              <a:buNone/>
            </a:pPr>
            <a:endParaRPr sz="3000"/>
          </a:p>
        </p:txBody>
      </p:sp>
      <p:sp>
        <p:nvSpPr>
          <p:cNvPr id="60" name="Google Shape;60;g2f63293ca36_0_20"/>
          <p:cNvSpPr/>
          <p:nvPr/>
        </p:nvSpPr>
        <p:spPr>
          <a:xfrm>
            <a:off x="5927424" y="3166824"/>
            <a:ext cx="1982093" cy="2560835"/>
          </a:xfrm>
          <a:custGeom>
            <a:avLst/>
            <a:gdLst/>
            <a:ahLst/>
            <a:cxnLst/>
            <a:rect l="l" t="t" r="r" b="b"/>
            <a:pathLst>
              <a:path w="3447119" h="4285917" extrusionOk="0">
                <a:moveTo>
                  <a:pt x="0" y="0"/>
                </a:moveTo>
                <a:lnTo>
                  <a:pt x="3447119" y="0"/>
                </a:lnTo>
                <a:lnTo>
                  <a:pt x="3447119" y="4285918"/>
                </a:lnTo>
                <a:lnTo>
                  <a:pt x="0" y="4285918"/>
                </a:lnTo>
                <a:lnTo>
                  <a:pt x="0" y="0"/>
                </a:lnTo>
                <a:close/>
              </a:path>
            </a:pathLst>
          </a:custGeom>
          <a:blipFill rotWithShape="1">
            <a:blip r:embed="rId3">
              <a:alphaModFix/>
            </a:blip>
            <a:stretch>
              <a:fillRect/>
            </a:stretch>
          </a:blipFill>
          <a:ln>
            <a:noFill/>
          </a:ln>
        </p:spPr>
      </p:sp>
      <p:cxnSp>
        <p:nvCxnSpPr>
          <p:cNvPr id="61" name="Google Shape;61;g2f63293ca36_0_20"/>
          <p:cNvCxnSpPr/>
          <p:nvPr/>
        </p:nvCxnSpPr>
        <p:spPr>
          <a:xfrm rot="5400000">
            <a:off x="7833125" y="2715975"/>
            <a:ext cx="1017300" cy="723600"/>
          </a:xfrm>
          <a:prstGeom prst="curvedConnector3">
            <a:avLst>
              <a:gd name="adj1" fmla="val 50000"/>
            </a:avLst>
          </a:prstGeom>
          <a:solidFill>
            <a:schemeClr val="lt2"/>
          </a:solidFill>
          <a:ln>
            <a:noFill/>
          </a:ln>
        </p:spPr>
      </p:cxnSp>
      <p:cxnSp>
        <p:nvCxnSpPr>
          <p:cNvPr id="62" name="Google Shape;62;g2f63293ca36_0_20"/>
          <p:cNvCxnSpPr/>
          <p:nvPr/>
        </p:nvCxnSpPr>
        <p:spPr>
          <a:xfrm flipH="1">
            <a:off x="8084975" y="3334275"/>
            <a:ext cx="838800" cy="1258500"/>
          </a:xfrm>
          <a:prstGeom prst="straightConnector1">
            <a:avLst/>
          </a:prstGeom>
          <a:noFill/>
          <a:ln w="76200" cap="flat" cmpd="sng">
            <a:solidFill>
              <a:srgbClr val="000000"/>
            </a:solidFill>
            <a:prstDash val="solid"/>
            <a:round/>
            <a:headEnd type="none" w="med" len="med"/>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2f61a4b23ea_0_7"/>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Pectorale draagband</a:t>
            </a:r>
            <a:endParaRPr/>
          </a:p>
        </p:txBody>
      </p:sp>
      <p:sp>
        <p:nvSpPr>
          <p:cNvPr id="214" name="Google Shape;214;g2f61a4b23ea_0_7"/>
          <p:cNvSpPr txBox="1">
            <a:spLocks noGrp="1"/>
          </p:cNvSpPr>
          <p:nvPr>
            <p:ph type="body" idx="1"/>
          </p:nvPr>
        </p:nvSpPr>
        <p:spPr>
          <a:xfrm>
            <a:off x="697830" y="1258646"/>
            <a:ext cx="107913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endParaRPr/>
          </a:p>
        </p:txBody>
      </p:sp>
      <p:pic>
        <p:nvPicPr>
          <p:cNvPr id="215" name="Google Shape;215;g2f61a4b23ea_0_7" title="Pectorale draagband 2.jpg"/>
          <p:cNvPicPr preferRelativeResize="0"/>
          <p:nvPr/>
        </p:nvPicPr>
        <p:blipFill>
          <a:blip r:embed="rId3">
            <a:alphaModFix/>
          </a:blip>
          <a:stretch>
            <a:fillRect/>
          </a:stretch>
        </p:blipFill>
        <p:spPr>
          <a:xfrm>
            <a:off x="1520499" y="1241488"/>
            <a:ext cx="6143149" cy="3788300"/>
          </a:xfrm>
          <a:prstGeom prst="rect">
            <a:avLst/>
          </a:prstGeom>
          <a:noFill/>
          <a:ln>
            <a:noFill/>
          </a:ln>
        </p:spPr>
      </p:pic>
      <p:sp>
        <p:nvSpPr>
          <p:cNvPr id="216" name="Google Shape;216;g2f61a4b23ea_0_7"/>
          <p:cNvSpPr txBox="1"/>
          <p:nvPr/>
        </p:nvSpPr>
        <p:spPr>
          <a:xfrm>
            <a:off x="1520500" y="5421375"/>
            <a:ext cx="6428100" cy="55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a:solidFill>
                  <a:srgbClr val="009EE0"/>
                </a:solidFill>
              </a:rPr>
              <a:t>Uit: Hoe beweegt uw paard</a:t>
            </a:r>
            <a:endParaRPr sz="3600">
              <a:solidFill>
                <a:srgbClr val="009EE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f61a4b23ea_0_14"/>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400" dirty="0" err="1"/>
              <a:t>Paard</a:t>
            </a:r>
            <a:r>
              <a:rPr lang="en-US" sz="4400" dirty="0"/>
              <a:t> 4 </a:t>
            </a:r>
            <a:r>
              <a:rPr lang="en-US" sz="4400" dirty="0" err="1"/>
              <a:t>en</a:t>
            </a:r>
            <a:r>
              <a:rPr lang="en-US" sz="4400" dirty="0"/>
              <a:t> 5: </a:t>
            </a:r>
            <a:r>
              <a:rPr lang="en-US" sz="4400" dirty="0" err="1"/>
              <a:t>dressuurpaarden</a:t>
            </a:r>
            <a:r>
              <a:rPr lang="en-US" sz="4400" dirty="0"/>
              <a:t> </a:t>
            </a:r>
            <a:r>
              <a:rPr lang="en-US" sz="4400" dirty="0" err="1"/>
              <a:t>Lichte</a:t>
            </a:r>
            <a:r>
              <a:rPr lang="en-US" sz="4400" dirty="0"/>
              <a:t> Tour</a:t>
            </a:r>
            <a:endParaRPr sz="4400" dirty="0"/>
          </a:p>
        </p:txBody>
      </p:sp>
      <p:sp>
        <p:nvSpPr>
          <p:cNvPr id="223" name="Google Shape;223;g2f61a4b23ea_0_14"/>
          <p:cNvSpPr txBox="1">
            <a:spLocks noGrp="1"/>
          </p:cNvSpPr>
          <p:nvPr>
            <p:ph type="body" idx="1"/>
          </p:nvPr>
        </p:nvSpPr>
        <p:spPr>
          <a:xfrm>
            <a:off x="697830" y="1258646"/>
            <a:ext cx="10791300" cy="3690000"/>
          </a:xfrm>
          <a:prstGeom prst="rect">
            <a:avLst/>
          </a:prstGeom>
        </p:spPr>
        <p:txBody>
          <a:bodyPr spcFirstLastPara="1" wrap="square" lIns="91425" tIns="45700" rIns="91425" bIns="45700" anchor="t" anchorCtr="0">
            <a:normAutofit fontScale="85000" lnSpcReduction="20000"/>
          </a:bodyPr>
          <a:lstStyle/>
          <a:p>
            <a:pPr marL="0" lvl="0" indent="0" algn="ctr" rtl="0">
              <a:spcBef>
                <a:spcPts val="0"/>
              </a:spcBef>
              <a:spcAft>
                <a:spcPts val="0"/>
              </a:spcAft>
              <a:buClr>
                <a:schemeClr val="dk1"/>
              </a:buClr>
              <a:buSzPts val="1100"/>
              <a:buFont typeface="Arial"/>
              <a:buNone/>
            </a:pPr>
            <a:r>
              <a:rPr lang="en-US" sz="3200" dirty="0"/>
              <a:t>Khaleesi van de </a:t>
            </a:r>
            <a:r>
              <a:rPr lang="en-US" sz="3200" dirty="0" err="1"/>
              <a:t>Wolfshoeve</a:t>
            </a:r>
            <a:r>
              <a:rPr lang="en-US" sz="3200" dirty="0"/>
              <a:t> </a:t>
            </a:r>
          </a:p>
          <a:p>
            <a:pPr marL="0" lvl="0" indent="0" algn="ctr" rtl="0">
              <a:spcBef>
                <a:spcPts val="0"/>
              </a:spcBef>
              <a:spcAft>
                <a:spcPts val="0"/>
              </a:spcAft>
              <a:buClr>
                <a:schemeClr val="dk1"/>
              </a:buClr>
              <a:buSzPts val="1100"/>
              <a:buFont typeface="Arial"/>
              <a:buNone/>
            </a:pPr>
            <a:r>
              <a:rPr lang="en-US" sz="3200" dirty="0"/>
              <a:t>(Danone 1 x Future), 9 </a:t>
            </a:r>
            <a:r>
              <a:rPr lang="en-US" sz="3200" dirty="0" err="1"/>
              <a:t>jaar</a:t>
            </a:r>
            <a:r>
              <a:rPr lang="en-US" sz="3200" dirty="0"/>
              <a:t>, PSG/</a:t>
            </a:r>
            <a:r>
              <a:rPr lang="en-US" sz="3200" dirty="0" err="1"/>
              <a:t>Intermediaire</a:t>
            </a:r>
            <a:r>
              <a:rPr lang="en-US" sz="3200" dirty="0"/>
              <a:t> I</a:t>
            </a:r>
          </a:p>
          <a:p>
            <a:pPr marL="0" lvl="0" indent="0" algn="ctr" rtl="0">
              <a:spcBef>
                <a:spcPts val="0"/>
              </a:spcBef>
              <a:spcAft>
                <a:spcPts val="0"/>
              </a:spcAft>
              <a:buClr>
                <a:schemeClr val="dk1"/>
              </a:buClr>
              <a:buSzPts val="1100"/>
              <a:buFont typeface="Arial"/>
              <a:buNone/>
            </a:pPr>
            <a:r>
              <a:rPr lang="en-US" sz="3200" dirty="0"/>
              <a:t>Brecht </a:t>
            </a:r>
            <a:r>
              <a:rPr lang="en-US" sz="3200" dirty="0" err="1"/>
              <a:t>D’Hoore</a:t>
            </a:r>
            <a:endParaRPr lang="en-US" sz="3200" dirty="0"/>
          </a:p>
          <a:p>
            <a:pPr marL="0" lvl="0" indent="0" algn="ctr" rtl="0">
              <a:spcBef>
                <a:spcPts val="0"/>
              </a:spcBef>
              <a:spcAft>
                <a:spcPts val="0"/>
              </a:spcAft>
              <a:buClr>
                <a:schemeClr val="dk1"/>
              </a:buClr>
              <a:buSzPts val="1100"/>
              <a:buFont typeface="Arial"/>
              <a:buNone/>
            </a:pPr>
            <a:endParaRPr lang="en-US" sz="3200" dirty="0"/>
          </a:p>
          <a:p>
            <a:pPr marL="0" lvl="0" indent="0" algn="ctr" rtl="0">
              <a:spcBef>
                <a:spcPts val="0"/>
              </a:spcBef>
              <a:spcAft>
                <a:spcPts val="0"/>
              </a:spcAft>
              <a:buClr>
                <a:schemeClr val="dk1"/>
              </a:buClr>
              <a:buSzPts val="1100"/>
              <a:buFont typeface="Arial"/>
              <a:buNone/>
            </a:pPr>
            <a:r>
              <a:rPr lang="en-US" sz="3200" dirty="0"/>
              <a:t>Kenzo </a:t>
            </a:r>
          </a:p>
          <a:p>
            <a:pPr marL="0" lvl="0" indent="0" algn="ctr" rtl="0">
              <a:spcBef>
                <a:spcPts val="0"/>
              </a:spcBef>
              <a:spcAft>
                <a:spcPts val="0"/>
              </a:spcAft>
              <a:buClr>
                <a:schemeClr val="dk1"/>
              </a:buClr>
              <a:buSzPts val="1100"/>
              <a:buFont typeface="Arial"/>
              <a:buNone/>
            </a:pPr>
            <a:r>
              <a:rPr lang="en-US" sz="3200" dirty="0"/>
              <a:t>(De Niro x Jazz), </a:t>
            </a:r>
            <a:r>
              <a:rPr lang="en-US" sz="3200" dirty="0" err="1"/>
              <a:t>Internationaal</a:t>
            </a:r>
            <a:r>
              <a:rPr lang="en-US" sz="3200" dirty="0"/>
              <a:t> </a:t>
            </a:r>
            <a:r>
              <a:rPr lang="en-US" sz="3200" dirty="0" err="1"/>
              <a:t>Lichte</a:t>
            </a:r>
            <a:r>
              <a:rPr lang="en-US" sz="3200" dirty="0"/>
              <a:t> Tour, training </a:t>
            </a:r>
            <a:r>
              <a:rPr lang="en-US" sz="3200" dirty="0" err="1"/>
              <a:t>naar</a:t>
            </a:r>
            <a:r>
              <a:rPr lang="en-US" sz="3200" dirty="0"/>
              <a:t> </a:t>
            </a:r>
            <a:r>
              <a:rPr lang="en-US" sz="3200" dirty="0" err="1"/>
              <a:t>Intermediare</a:t>
            </a:r>
            <a:r>
              <a:rPr lang="en-US" sz="3200" dirty="0"/>
              <a:t> II</a:t>
            </a:r>
          </a:p>
          <a:p>
            <a:pPr marL="0" lvl="0" indent="0" algn="ctr" rtl="0">
              <a:spcBef>
                <a:spcPts val="0"/>
              </a:spcBef>
              <a:spcAft>
                <a:spcPts val="0"/>
              </a:spcAft>
              <a:buClr>
                <a:schemeClr val="dk1"/>
              </a:buClr>
              <a:buSzPts val="1100"/>
              <a:buFont typeface="Arial"/>
              <a:buNone/>
            </a:pPr>
            <a:r>
              <a:rPr lang="en-US" sz="3200" dirty="0"/>
              <a:t>Dominique </a:t>
            </a:r>
            <a:r>
              <a:rPr lang="en-US" sz="3200" dirty="0" err="1"/>
              <a:t>D’Hoore</a:t>
            </a:r>
            <a:r>
              <a:rPr lang="en-US" sz="3200" dirty="0"/>
              <a:t> - van der Horst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7"/>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Supercompensatie</a:t>
            </a:r>
            <a:endParaRPr/>
          </a:p>
        </p:txBody>
      </p:sp>
      <p:sp>
        <p:nvSpPr>
          <p:cNvPr id="229" name="Google Shape;229;p17"/>
          <p:cNvSpPr txBox="1">
            <a:spLocks noGrp="1"/>
          </p:cNvSpPr>
          <p:nvPr>
            <p:ph type="body" idx="1"/>
          </p:nvPr>
        </p:nvSpPr>
        <p:spPr>
          <a:xfrm>
            <a:off x="702833" y="1258646"/>
            <a:ext cx="10786334" cy="3689872"/>
          </a:xfrm>
          <a:prstGeom prst="rect">
            <a:avLst/>
          </a:prstGeom>
          <a:noFill/>
          <a:ln>
            <a:noFill/>
          </a:ln>
        </p:spPr>
        <p:txBody>
          <a:bodyPr spcFirstLastPara="1" wrap="square" lIns="91425" tIns="45700" rIns="91425" bIns="45700" anchor="t" anchorCtr="0">
            <a:normAutofit/>
          </a:bodyPr>
          <a:lstStyle/>
          <a:p>
            <a:pPr marL="363537" lvl="0" indent="-363537" algn="l" rtl="0">
              <a:lnSpc>
                <a:spcPct val="138888"/>
              </a:lnSpc>
              <a:spcBef>
                <a:spcPts val="0"/>
              </a:spcBef>
              <a:spcAft>
                <a:spcPts val="0"/>
              </a:spcAft>
              <a:buClr>
                <a:schemeClr val="dk1"/>
              </a:buClr>
              <a:buSzPts val="1800"/>
              <a:buFont typeface="Arial"/>
              <a:buChar char="•"/>
            </a:pPr>
            <a:r>
              <a:rPr lang="en-US"/>
              <a:t>Belasting en belastbaarheid</a:t>
            </a:r>
            <a:endParaRPr/>
          </a:p>
          <a:p>
            <a:pPr marL="363537" lvl="0" indent="-363537" algn="l" rtl="0">
              <a:lnSpc>
                <a:spcPct val="138888"/>
              </a:lnSpc>
              <a:spcBef>
                <a:spcPts val="0"/>
              </a:spcBef>
              <a:spcAft>
                <a:spcPts val="0"/>
              </a:spcAft>
              <a:buSzPts val="1800"/>
              <a:buChar char="•"/>
            </a:pPr>
            <a:r>
              <a:rPr lang="en-US"/>
              <a:t>Sterker maken vs overtraining</a:t>
            </a:r>
            <a:endParaRPr/>
          </a:p>
          <a:p>
            <a:pPr marL="363538" lvl="0" indent="-363538" algn="l" rtl="0">
              <a:lnSpc>
                <a:spcPct val="138888"/>
              </a:lnSpc>
              <a:spcBef>
                <a:spcPts val="0"/>
              </a:spcBef>
              <a:spcAft>
                <a:spcPts val="0"/>
              </a:spcAft>
              <a:buSzPts val="1800"/>
              <a:buChar char="•"/>
            </a:pPr>
            <a:r>
              <a:rPr lang="en-US"/>
              <a:t>Blessure preventie</a:t>
            </a:r>
            <a:endParaRPr/>
          </a:p>
        </p:txBody>
      </p:sp>
      <p:pic>
        <p:nvPicPr>
          <p:cNvPr id="230" name="Google Shape;230;p17" descr="renpaard.jpg"/>
          <p:cNvPicPr preferRelativeResize="0">
            <a:picLocks noGrp="1"/>
          </p:cNvPicPr>
          <p:nvPr>
            <p:ph type="body" idx="4294967295"/>
          </p:nvPr>
        </p:nvPicPr>
        <p:blipFill rotWithShape="1">
          <a:blip r:embed="rId3">
            <a:alphaModFix/>
          </a:blip>
          <a:srcRect/>
          <a:stretch/>
        </p:blipFill>
        <p:spPr>
          <a:xfrm>
            <a:off x="8776225" y="1258646"/>
            <a:ext cx="2712942" cy="2170354"/>
          </a:xfrm>
          <a:prstGeom prst="rect">
            <a:avLst/>
          </a:prstGeom>
          <a:noFill/>
          <a:ln>
            <a:noFill/>
          </a:ln>
        </p:spPr>
      </p:pic>
      <p:pic>
        <p:nvPicPr>
          <p:cNvPr id="231" name="Google Shape;231;p17"/>
          <p:cNvPicPr preferRelativeResize="0"/>
          <p:nvPr/>
        </p:nvPicPr>
        <p:blipFill rotWithShape="1">
          <a:blip r:embed="rId4">
            <a:alphaModFix/>
          </a:blip>
          <a:srcRect/>
          <a:stretch/>
        </p:blipFill>
        <p:spPr>
          <a:xfrm>
            <a:off x="702833" y="2952066"/>
            <a:ext cx="5886226" cy="3080130"/>
          </a:xfrm>
          <a:prstGeom prst="rect">
            <a:avLst/>
          </a:prstGeom>
          <a:noFill/>
          <a:ln>
            <a:noFill/>
          </a:ln>
        </p:spPr>
      </p:pic>
      <p:sp>
        <p:nvSpPr>
          <p:cNvPr id="232" name="Google Shape;232;p17"/>
          <p:cNvSpPr txBox="1"/>
          <p:nvPr/>
        </p:nvSpPr>
        <p:spPr>
          <a:xfrm>
            <a:off x="163772" y="6399894"/>
            <a:ext cx="7989626"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233" name="Google Shape;233;p17"/>
          <p:cNvSpPr txBox="1"/>
          <p:nvPr/>
        </p:nvSpPr>
        <p:spPr>
          <a:xfrm>
            <a:off x="10951028" y="6365773"/>
            <a:ext cx="108629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22</a:t>
            </a:fld>
            <a:endParaRPr sz="1200" b="0" i="0" u="none" strike="noStrike" cap="none">
              <a:solidFill>
                <a:srgbClr val="784D27"/>
              </a:solidFill>
              <a:latin typeface="Gill Sans"/>
              <a:ea typeface="Gill Sans"/>
              <a:cs typeface="Gill Sans"/>
              <a:sym typeface="Gill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2f61a4b23ea_0_34"/>
          <p:cNvSpPr txBox="1">
            <a:spLocks noGrp="1"/>
          </p:cNvSpPr>
          <p:nvPr>
            <p:ph type="title"/>
          </p:nvPr>
        </p:nvSpPr>
        <p:spPr>
          <a:xfrm>
            <a:off x="322729" y="75304"/>
            <a:ext cx="11532300" cy="774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Twee systemen om de ruiter te dragen</a:t>
            </a:r>
            <a:endParaRPr/>
          </a:p>
        </p:txBody>
      </p:sp>
      <p:sp>
        <p:nvSpPr>
          <p:cNvPr id="239" name="Google Shape;239;g2f61a4b23ea_0_34"/>
          <p:cNvSpPr txBox="1">
            <a:spLocks noGrp="1"/>
          </p:cNvSpPr>
          <p:nvPr>
            <p:ph type="body" idx="1"/>
          </p:nvPr>
        </p:nvSpPr>
        <p:spPr>
          <a:xfrm>
            <a:off x="697830" y="1258646"/>
            <a:ext cx="5254200" cy="3690000"/>
          </a:xfrm>
          <a:prstGeom prst="rect">
            <a:avLst/>
          </a:prstGeom>
          <a:noFill/>
          <a:ln>
            <a:noFill/>
          </a:ln>
        </p:spPr>
        <p:txBody>
          <a:bodyPr spcFirstLastPara="1" wrap="square" lIns="91425" tIns="45700" rIns="91425" bIns="45700" anchor="t" anchorCtr="0">
            <a:normAutofit/>
          </a:bodyPr>
          <a:lstStyle/>
          <a:p>
            <a:pPr marL="0" lvl="0" indent="0" algn="ctr" rtl="0">
              <a:lnSpc>
                <a:spcPct val="138888"/>
              </a:lnSpc>
              <a:spcBef>
                <a:spcPts val="0"/>
              </a:spcBef>
              <a:spcAft>
                <a:spcPts val="0"/>
              </a:spcAft>
              <a:buClr>
                <a:schemeClr val="dk1"/>
              </a:buClr>
              <a:buSzPts val="1800"/>
              <a:buNone/>
            </a:pPr>
            <a:r>
              <a:rPr lang="en-US"/>
              <a:t>Hals laten zakken</a:t>
            </a:r>
            <a:endParaRPr/>
          </a:p>
          <a:p>
            <a:pPr marL="0" lvl="0" indent="0" algn="ctr" rtl="0">
              <a:lnSpc>
                <a:spcPct val="138888"/>
              </a:lnSpc>
              <a:spcBef>
                <a:spcPts val="0"/>
              </a:spcBef>
              <a:spcAft>
                <a:spcPts val="0"/>
              </a:spcAft>
              <a:buClr>
                <a:schemeClr val="dk1"/>
              </a:buClr>
              <a:buSzPts val="1800"/>
              <a:buNone/>
            </a:pPr>
            <a:endParaRPr/>
          </a:p>
        </p:txBody>
      </p:sp>
      <p:sp>
        <p:nvSpPr>
          <p:cNvPr id="240" name="Google Shape;240;g2f61a4b23ea_0_34"/>
          <p:cNvSpPr txBox="1">
            <a:spLocks noGrp="1"/>
          </p:cNvSpPr>
          <p:nvPr>
            <p:ph type="body" idx="4294967295"/>
          </p:nvPr>
        </p:nvSpPr>
        <p:spPr>
          <a:xfrm>
            <a:off x="6240016" y="1258646"/>
            <a:ext cx="5254200" cy="4867500"/>
          </a:xfrm>
          <a:prstGeom prst="rect">
            <a:avLst/>
          </a:prstGeom>
          <a:noFill/>
          <a:ln>
            <a:noFill/>
          </a:ln>
        </p:spPr>
        <p:txBody>
          <a:bodyPr spcFirstLastPara="1" wrap="square" lIns="91425" tIns="45700" rIns="91425" bIns="45700" anchor="t" anchorCtr="0">
            <a:normAutofit/>
          </a:bodyPr>
          <a:lstStyle/>
          <a:p>
            <a:pPr marL="0" lvl="0" indent="0" algn="ctr" rtl="0">
              <a:lnSpc>
                <a:spcPct val="138888"/>
              </a:lnSpc>
              <a:spcBef>
                <a:spcPts val="0"/>
              </a:spcBef>
              <a:spcAft>
                <a:spcPts val="0"/>
              </a:spcAft>
              <a:buClr>
                <a:schemeClr val="dk1"/>
              </a:buClr>
              <a:buSzPts val="1800"/>
              <a:buNone/>
            </a:pPr>
            <a:r>
              <a:rPr lang="en-US" sz="1800">
                <a:solidFill>
                  <a:schemeClr val="dk1"/>
                </a:solidFill>
                <a:latin typeface="Gill Sans"/>
                <a:ea typeface="Gill Sans"/>
                <a:cs typeface="Gill Sans"/>
                <a:sym typeface="Gill Sans"/>
              </a:rPr>
              <a:t>Onderlijn aanspannen</a:t>
            </a:r>
            <a:endParaRPr/>
          </a:p>
        </p:txBody>
      </p:sp>
      <p:pic>
        <p:nvPicPr>
          <p:cNvPr id="241" name="Google Shape;241;g2f61a4b23ea_0_34"/>
          <p:cNvPicPr preferRelativeResize="0"/>
          <p:nvPr/>
        </p:nvPicPr>
        <p:blipFill rotWithShape="1">
          <a:blip r:embed="rId3">
            <a:alphaModFix/>
          </a:blip>
          <a:srcRect/>
          <a:stretch/>
        </p:blipFill>
        <p:spPr>
          <a:xfrm>
            <a:off x="1071816" y="1869141"/>
            <a:ext cx="4506182" cy="2998659"/>
          </a:xfrm>
          <a:prstGeom prst="rect">
            <a:avLst/>
          </a:prstGeom>
          <a:noFill/>
          <a:ln>
            <a:noFill/>
          </a:ln>
        </p:spPr>
      </p:pic>
      <p:pic>
        <p:nvPicPr>
          <p:cNvPr id="242" name="Google Shape;242;g2f61a4b23ea_0_34"/>
          <p:cNvPicPr preferRelativeResize="0"/>
          <p:nvPr/>
        </p:nvPicPr>
        <p:blipFill rotWithShape="1">
          <a:blip r:embed="rId4">
            <a:alphaModFix/>
          </a:blip>
          <a:srcRect/>
          <a:stretch/>
        </p:blipFill>
        <p:spPr>
          <a:xfrm>
            <a:off x="6960317" y="1869140"/>
            <a:ext cx="3990711" cy="2993032"/>
          </a:xfrm>
          <a:prstGeom prst="rect">
            <a:avLst/>
          </a:prstGeom>
          <a:noFill/>
          <a:ln>
            <a:noFill/>
          </a:ln>
        </p:spPr>
      </p:pic>
      <p:sp>
        <p:nvSpPr>
          <p:cNvPr id="243" name="Google Shape;243;g2f61a4b23ea_0_34"/>
          <p:cNvSpPr txBox="1"/>
          <p:nvPr/>
        </p:nvSpPr>
        <p:spPr>
          <a:xfrm>
            <a:off x="163772" y="6399894"/>
            <a:ext cx="7989600" cy="365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244" name="Google Shape;244;g2f61a4b23ea_0_34"/>
          <p:cNvSpPr txBox="1"/>
          <p:nvPr/>
        </p:nvSpPr>
        <p:spPr>
          <a:xfrm>
            <a:off x="10951028" y="6365773"/>
            <a:ext cx="10863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23</a:t>
            </a:fld>
            <a:endParaRPr sz="1200" b="0" i="0" u="none" strike="noStrike" cap="none">
              <a:solidFill>
                <a:srgbClr val="784D27"/>
              </a:solidFill>
              <a:latin typeface="Gill Sans"/>
              <a:ea typeface="Gill Sans"/>
              <a:cs typeface="Gill Sans"/>
              <a:sym typeface="Gill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g2f61a4b23ea_0_20"/>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dirty="0" err="1"/>
              <a:t>Paard</a:t>
            </a:r>
            <a:r>
              <a:rPr lang="en-US" dirty="0"/>
              <a:t> 6: Grand Prix</a:t>
            </a:r>
            <a:endParaRPr dirty="0"/>
          </a:p>
        </p:txBody>
      </p:sp>
      <p:sp>
        <p:nvSpPr>
          <p:cNvPr id="251" name="Google Shape;251;g2f61a4b23ea_0_20"/>
          <p:cNvSpPr txBox="1">
            <a:spLocks noGrp="1"/>
          </p:cNvSpPr>
          <p:nvPr>
            <p:ph type="body" idx="1"/>
          </p:nvPr>
        </p:nvSpPr>
        <p:spPr>
          <a:xfrm>
            <a:off x="697830" y="1258646"/>
            <a:ext cx="107913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sz="3200" dirty="0" err="1"/>
              <a:t>Berato</a:t>
            </a:r>
            <a:r>
              <a:rPr lang="en-US" sz="3200" dirty="0"/>
              <a:t>  </a:t>
            </a:r>
          </a:p>
          <a:p>
            <a:pPr marL="0" lvl="0" indent="0" algn="ctr" rtl="0">
              <a:spcBef>
                <a:spcPts val="0"/>
              </a:spcBef>
              <a:spcAft>
                <a:spcPts val="0"/>
              </a:spcAft>
              <a:buNone/>
            </a:pPr>
            <a:r>
              <a:rPr lang="en-US" sz="3200" dirty="0"/>
              <a:t>(Showtime x Erato), 18 </a:t>
            </a:r>
            <a:r>
              <a:rPr lang="en-US" sz="3200" dirty="0" err="1"/>
              <a:t>jaar</a:t>
            </a:r>
            <a:r>
              <a:rPr lang="en-US" sz="3200" dirty="0"/>
              <a:t> </a:t>
            </a:r>
            <a:r>
              <a:rPr lang="en-US" sz="3200" dirty="0" err="1"/>
              <a:t>voorheen</a:t>
            </a:r>
            <a:r>
              <a:rPr lang="en-US" sz="3200" dirty="0"/>
              <a:t> Grand Prix </a:t>
            </a:r>
          </a:p>
          <a:p>
            <a:pPr marL="0" lvl="0" indent="0" algn="ctr" rtl="0">
              <a:spcBef>
                <a:spcPts val="0"/>
              </a:spcBef>
              <a:spcAft>
                <a:spcPts val="0"/>
              </a:spcAft>
              <a:buNone/>
            </a:pPr>
            <a:r>
              <a:rPr lang="en-US" sz="3200" dirty="0"/>
              <a:t>nu </a:t>
            </a:r>
            <a:r>
              <a:rPr lang="en-US" sz="3200" dirty="0" err="1"/>
              <a:t>Lichte</a:t>
            </a:r>
            <a:r>
              <a:rPr lang="en-US" sz="3200" dirty="0"/>
              <a:t> Tour</a:t>
            </a:r>
          </a:p>
          <a:p>
            <a:pPr marL="0" lvl="0" indent="0" algn="ctr" rtl="0">
              <a:spcBef>
                <a:spcPts val="0"/>
              </a:spcBef>
              <a:spcAft>
                <a:spcPts val="0"/>
              </a:spcAft>
              <a:buNone/>
            </a:pPr>
            <a:r>
              <a:rPr lang="en-US" sz="3200" dirty="0"/>
              <a:t>Karen </a:t>
            </a:r>
            <a:r>
              <a:rPr lang="en-US" sz="3200" dirty="0" err="1"/>
              <a:t>Nijvelt</a:t>
            </a:r>
            <a:r>
              <a:rPr lang="en-US" sz="3200" dirty="0"/>
              <a:t> - Stal Belvedere</a:t>
            </a:r>
            <a:endParaRPr sz="3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2f61a4b23ea_0_26"/>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Het scala</a:t>
            </a:r>
            <a:endParaRPr/>
          </a:p>
        </p:txBody>
      </p:sp>
      <p:sp>
        <p:nvSpPr>
          <p:cNvPr id="258" name="Google Shape;258;g2f61a4b23ea_0_26"/>
          <p:cNvSpPr txBox="1">
            <a:spLocks noGrp="1"/>
          </p:cNvSpPr>
          <p:nvPr>
            <p:ph type="body" idx="1"/>
          </p:nvPr>
        </p:nvSpPr>
        <p:spPr>
          <a:xfrm>
            <a:off x="697830" y="1258646"/>
            <a:ext cx="107913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en-US" dirty="0"/>
              <a:t>Scala van de </a:t>
            </a:r>
            <a:r>
              <a:rPr lang="en-US" dirty="0" err="1"/>
              <a:t>opleiding</a:t>
            </a:r>
            <a:r>
              <a:rPr lang="en-US" dirty="0"/>
              <a:t> vs </a:t>
            </a:r>
            <a:r>
              <a:rPr lang="en-US" dirty="0" err="1"/>
              <a:t>trainingsleer</a:t>
            </a:r>
            <a:r>
              <a:rPr lang="en-US" dirty="0"/>
              <a:t> </a:t>
            </a:r>
            <a:r>
              <a:rPr lang="en-US" dirty="0" err="1"/>
              <a:t>en</a:t>
            </a:r>
            <a:r>
              <a:rPr lang="en-US" dirty="0"/>
              <a:t> </a:t>
            </a:r>
            <a:r>
              <a:rPr lang="en-US" dirty="0" err="1"/>
              <a:t>biomechanica</a:t>
            </a:r>
            <a:endParaRPr dirty="0"/>
          </a:p>
          <a:p>
            <a:pPr marL="0" lvl="0" indent="0" algn="ctr" rtl="0">
              <a:spcBef>
                <a:spcPts val="0"/>
              </a:spcBef>
              <a:spcAft>
                <a:spcPts val="0"/>
              </a:spcAft>
              <a:buNone/>
            </a:pPr>
            <a:endParaRPr dirty="0"/>
          </a:p>
        </p:txBody>
      </p:sp>
      <p:pic>
        <p:nvPicPr>
          <p:cNvPr id="7" name="Afbeelding 6">
            <a:extLst>
              <a:ext uri="{FF2B5EF4-FFF2-40B4-BE49-F238E27FC236}">
                <a16:creationId xmlns:a16="http://schemas.microsoft.com/office/drawing/2014/main" id="{1825A2F2-288F-74B6-6DB8-74B4B4CB809C}"/>
              </a:ext>
            </a:extLst>
          </p:cNvPr>
          <p:cNvPicPr>
            <a:picLocks noChangeAspect="1"/>
          </p:cNvPicPr>
          <p:nvPr/>
        </p:nvPicPr>
        <p:blipFill rotWithShape="1">
          <a:blip r:embed="rId3"/>
          <a:srcRect l="7806" t="6417" r="13238"/>
          <a:stretch/>
        </p:blipFill>
        <p:spPr>
          <a:xfrm>
            <a:off x="1627632" y="1734213"/>
            <a:ext cx="6601646" cy="440141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3"/>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Vragen</a:t>
            </a:r>
            <a:endParaRPr/>
          </a:p>
        </p:txBody>
      </p:sp>
      <p:pic>
        <p:nvPicPr>
          <p:cNvPr id="265" name="Google Shape;265;p23" descr="grapje.gif"/>
          <p:cNvPicPr preferRelativeResize="0">
            <a:picLocks noGrp="1"/>
          </p:cNvPicPr>
          <p:nvPr>
            <p:ph type="body" idx="4294967295"/>
          </p:nvPr>
        </p:nvPicPr>
        <p:blipFill rotWithShape="1">
          <a:blip r:embed="rId3">
            <a:alphaModFix/>
          </a:blip>
          <a:srcRect/>
          <a:stretch/>
        </p:blipFill>
        <p:spPr>
          <a:xfrm>
            <a:off x="4732434" y="3429000"/>
            <a:ext cx="2727130" cy="2331696"/>
          </a:xfrm>
          <a:prstGeom prst="rect">
            <a:avLst/>
          </a:prstGeom>
          <a:noFill/>
          <a:ln>
            <a:noFill/>
          </a:ln>
        </p:spPr>
      </p:pic>
      <p:sp>
        <p:nvSpPr>
          <p:cNvPr id="266" name="Google Shape;266;p23"/>
          <p:cNvSpPr txBox="1"/>
          <p:nvPr/>
        </p:nvSpPr>
        <p:spPr>
          <a:xfrm>
            <a:off x="163772" y="6399894"/>
            <a:ext cx="7989626"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267" name="Google Shape;267;p23"/>
          <p:cNvSpPr txBox="1"/>
          <p:nvPr/>
        </p:nvSpPr>
        <p:spPr>
          <a:xfrm>
            <a:off x="10951028" y="6365773"/>
            <a:ext cx="108629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26</a:t>
            </a:fld>
            <a:endParaRPr sz="1200" b="0" i="0" u="none" strike="noStrike" cap="none">
              <a:solidFill>
                <a:srgbClr val="784D27"/>
              </a:solidFill>
              <a:latin typeface="Gill Sans"/>
              <a:ea typeface="Gill Sans"/>
              <a:cs typeface="Gill Sans"/>
              <a:sym typeface="Gill Sans"/>
            </a:endParaRPr>
          </a:p>
        </p:txBody>
      </p:sp>
      <p:sp>
        <p:nvSpPr>
          <p:cNvPr id="268" name="Google Shape;268;p23"/>
          <p:cNvSpPr txBox="1"/>
          <p:nvPr/>
        </p:nvSpPr>
        <p:spPr>
          <a:xfrm>
            <a:off x="767443" y="2146197"/>
            <a:ext cx="10657113" cy="33981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84D27"/>
              </a:buClr>
              <a:buSzPts val="1250"/>
              <a:buFont typeface="Arial"/>
              <a:buNone/>
            </a:pPr>
            <a:r>
              <a:rPr lang="en-US" sz="5000" b="0" i="0" u="none" strike="noStrike" cap="none">
                <a:solidFill>
                  <a:srgbClr val="784D27"/>
                </a:solidFill>
                <a:latin typeface="Gill Sans"/>
                <a:ea typeface="Gill Sans"/>
                <a:cs typeface="Gill Sans"/>
                <a:sym typeface="Gill Sans"/>
              </a:rPr>
              <a:t>Vragen?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2"/>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Met dank aan:</a:t>
            </a:r>
            <a:endParaRPr/>
          </a:p>
        </p:txBody>
      </p:sp>
      <p:sp>
        <p:nvSpPr>
          <p:cNvPr id="274" name="Google Shape;274;p22"/>
          <p:cNvSpPr txBox="1">
            <a:spLocks noGrp="1"/>
          </p:cNvSpPr>
          <p:nvPr>
            <p:ph type="body" idx="1"/>
          </p:nvPr>
        </p:nvSpPr>
        <p:spPr>
          <a:xfrm>
            <a:off x="697823" y="1258651"/>
            <a:ext cx="7030500" cy="4767300"/>
          </a:xfrm>
          <a:prstGeom prst="rect">
            <a:avLst/>
          </a:prstGeom>
          <a:noFill/>
          <a:ln>
            <a:noFill/>
          </a:ln>
        </p:spPr>
        <p:txBody>
          <a:bodyPr spcFirstLastPara="1" wrap="square" lIns="91425" tIns="45700" rIns="91425" bIns="45700" anchor="t" anchorCtr="0">
            <a:noAutofit/>
          </a:bodyPr>
          <a:lstStyle/>
          <a:p>
            <a:pPr marL="285750" lvl="0" indent="-286400" algn="l" rtl="0">
              <a:lnSpc>
                <a:spcPct val="128888"/>
              </a:lnSpc>
              <a:spcBef>
                <a:spcPts val="0"/>
              </a:spcBef>
              <a:spcAft>
                <a:spcPts val="0"/>
              </a:spcAft>
              <a:buClr>
                <a:schemeClr val="dk1"/>
              </a:buClr>
              <a:buSzPts val="1810"/>
              <a:buFont typeface="Arial"/>
              <a:buChar char="•"/>
            </a:pPr>
            <a:r>
              <a:rPr lang="nl-NL" sz="1810" dirty="0"/>
              <a:t>KNHS</a:t>
            </a:r>
          </a:p>
          <a:p>
            <a:pPr marL="285750" lvl="0" indent="-286400" algn="l" rtl="0">
              <a:lnSpc>
                <a:spcPct val="128888"/>
              </a:lnSpc>
              <a:spcBef>
                <a:spcPts val="0"/>
              </a:spcBef>
              <a:spcAft>
                <a:spcPts val="0"/>
              </a:spcAft>
              <a:buClr>
                <a:schemeClr val="dk1"/>
              </a:buClr>
              <a:buSzPts val="1810"/>
              <a:buFont typeface="Arial"/>
              <a:buChar char="•"/>
            </a:pPr>
            <a:r>
              <a:rPr lang="nl-NL" sz="1810" dirty="0"/>
              <a:t>Team </a:t>
            </a:r>
            <a:r>
              <a:rPr lang="nl-NL" sz="1810" dirty="0" err="1"/>
              <a:t>Belvedere</a:t>
            </a:r>
            <a:r>
              <a:rPr lang="nl-NL" sz="1810" dirty="0"/>
              <a:t>, Karen </a:t>
            </a:r>
            <a:r>
              <a:rPr lang="nl-NL" sz="1810" dirty="0" err="1"/>
              <a:t>Nijvelt</a:t>
            </a:r>
            <a:endParaRPr lang="nl-NL" sz="1810" dirty="0"/>
          </a:p>
          <a:p>
            <a:pPr marL="285750" lvl="0" indent="-286400" algn="l" rtl="0">
              <a:lnSpc>
                <a:spcPct val="128888"/>
              </a:lnSpc>
              <a:spcBef>
                <a:spcPts val="0"/>
              </a:spcBef>
              <a:spcAft>
                <a:spcPts val="0"/>
              </a:spcAft>
              <a:buClr>
                <a:schemeClr val="dk1"/>
              </a:buClr>
              <a:buSzPts val="1810"/>
              <a:buFont typeface="Arial"/>
              <a:buChar char="•"/>
            </a:pPr>
            <a:r>
              <a:rPr lang="nl-NL" sz="1810" dirty="0"/>
              <a:t>Wesley Mulder Equestrian</a:t>
            </a:r>
          </a:p>
          <a:p>
            <a:pPr marL="285750" lvl="0" indent="-286400" algn="l" rtl="0">
              <a:lnSpc>
                <a:spcPct val="128888"/>
              </a:lnSpc>
              <a:spcBef>
                <a:spcPts val="0"/>
              </a:spcBef>
              <a:spcAft>
                <a:spcPts val="0"/>
              </a:spcAft>
              <a:buClr>
                <a:schemeClr val="dk1"/>
              </a:buClr>
              <a:buSzPts val="1810"/>
              <a:buFont typeface="Arial"/>
              <a:buChar char="•"/>
            </a:pPr>
            <a:r>
              <a:rPr lang="nl-NL" sz="1810" dirty="0"/>
              <a:t>Team de </a:t>
            </a:r>
            <a:r>
              <a:rPr lang="nl-NL" sz="1810" dirty="0" err="1"/>
              <a:t>Wolfshoeve</a:t>
            </a:r>
            <a:r>
              <a:rPr lang="nl-NL" sz="1810" dirty="0"/>
              <a:t>, Brecht </a:t>
            </a:r>
            <a:r>
              <a:rPr lang="nl-NL" sz="1810" dirty="0" err="1"/>
              <a:t>D’Hoore</a:t>
            </a:r>
            <a:endParaRPr lang="nl-NL" sz="1810" dirty="0"/>
          </a:p>
          <a:p>
            <a:pPr marL="285750" lvl="0" indent="-286400" algn="l" rtl="0">
              <a:lnSpc>
                <a:spcPct val="128888"/>
              </a:lnSpc>
              <a:spcBef>
                <a:spcPts val="0"/>
              </a:spcBef>
              <a:spcAft>
                <a:spcPts val="0"/>
              </a:spcAft>
              <a:buSzPts val="1810"/>
              <a:buChar char="•"/>
            </a:pPr>
            <a:r>
              <a:rPr lang="nl-NL" sz="1810" dirty="0"/>
              <a:t>Schilderteam en alle andere vrijwilligers</a:t>
            </a:r>
          </a:p>
          <a:p>
            <a:pPr marL="285750" lvl="0" indent="-286400" algn="l" rtl="0">
              <a:lnSpc>
                <a:spcPct val="128888"/>
              </a:lnSpc>
              <a:spcBef>
                <a:spcPts val="0"/>
              </a:spcBef>
              <a:spcAft>
                <a:spcPts val="0"/>
              </a:spcAft>
              <a:buSzPts val="1810"/>
              <a:buChar char="•"/>
            </a:pPr>
            <a:r>
              <a:rPr lang="nl-NL" sz="1810" dirty="0"/>
              <a:t>Jullie als enthousiast publiek, </a:t>
            </a:r>
            <a:r>
              <a:rPr lang="nl-NL" sz="1810" b="1" dirty="0"/>
              <a:t>dank voor jullie komst!</a:t>
            </a:r>
          </a:p>
          <a:p>
            <a:pPr marL="0" lvl="0" indent="0" algn="l" rtl="0">
              <a:lnSpc>
                <a:spcPct val="128888"/>
              </a:lnSpc>
              <a:spcBef>
                <a:spcPts val="0"/>
              </a:spcBef>
              <a:spcAft>
                <a:spcPts val="0"/>
              </a:spcAft>
              <a:buSzPts val="523"/>
              <a:buNone/>
            </a:pPr>
            <a:endParaRPr lang="nl-NL" sz="1810" dirty="0"/>
          </a:p>
          <a:p>
            <a:pPr marL="0" lvl="0" indent="0" algn="l" rtl="0">
              <a:lnSpc>
                <a:spcPct val="128888"/>
              </a:lnSpc>
              <a:spcBef>
                <a:spcPts val="0"/>
              </a:spcBef>
              <a:spcAft>
                <a:spcPts val="0"/>
              </a:spcAft>
              <a:buSzPts val="523"/>
              <a:buNone/>
            </a:pPr>
            <a:r>
              <a:rPr lang="nl-NL" sz="1810" dirty="0"/>
              <a:t>Meer leren? Ga naar </a:t>
            </a:r>
            <a:r>
              <a:rPr lang="nl-NL" sz="1810" u="sng" dirty="0">
                <a:solidFill>
                  <a:schemeClr val="hlink"/>
                </a:solidFill>
                <a:hlinkClick r:id="rId3"/>
              </a:rPr>
              <a:t>www.bartelsinstituut.nl</a:t>
            </a:r>
            <a:r>
              <a:rPr lang="nl-NL" sz="1810" dirty="0"/>
              <a:t> of scan de QR code.</a:t>
            </a:r>
          </a:p>
          <a:p>
            <a:pPr marL="0" lvl="0" indent="0" algn="l" rtl="0">
              <a:lnSpc>
                <a:spcPct val="128888"/>
              </a:lnSpc>
              <a:spcBef>
                <a:spcPts val="0"/>
              </a:spcBef>
              <a:spcAft>
                <a:spcPts val="0"/>
              </a:spcAft>
              <a:buSzPts val="523"/>
              <a:buNone/>
            </a:pPr>
            <a:r>
              <a:rPr lang="nl-NL" sz="1810" dirty="0"/>
              <a:t>De </a:t>
            </a:r>
            <a:r>
              <a:rPr lang="nl-NL" sz="1810" b="1" dirty="0"/>
              <a:t>code KNHS80 </a:t>
            </a:r>
            <a:r>
              <a:rPr lang="nl-NL" sz="1810" dirty="0"/>
              <a:t>is geldig tot 5 september en geeft je 80 euro korting, waardoor je 199,95 betaalt in plaats van 279,95 voor de driedelige cursus!</a:t>
            </a:r>
          </a:p>
          <a:p>
            <a:pPr marL="0" lvl="0" indent="0" algn="l" rtl="0">
              <a:lnSpc>
                <a:spcPct val="128888"/>
              </a:lnSpc>
              <a:spcBef>
                <a:spcPts val="0"/>
              </a:spcBef>
              <a:spcAft>
                <a:spcPts val="0"/>
              </a:spcAft>
              <a:buSzPts val="523"/>
              <a:buNone/>
            </a:pPr>
            <a:endParaRPr lang="nl-NL" sz="1810" dirty="0"/>
          </a:p>
          <a:p>
            <a:pPr marL="0" lvl="0" indent="0" algn="l" rtl="0">
              <a:lnSpc>
                <a:spcPct val="128888"/>
              </a:lnSpc>
              <a:spcBef>
                <a:spcPts val="0"/>
              </a:spcBef>
              <a:spcAft>
                <a:spcPts val="0"/>
              </a:spcAft>
              <a:buSzPts val="523"/>
              <a:buNone/>
            </a:pPr>
            <a:r>
              <a:rPr lang="nl-NL" sz="1810" dirty="0"/>
              <a:t>Volg ons op Instagram en Facebook: Bartels Instituut</a:t>
            </a:r>
          </a:p>
          <a:p>
            <a:pPr marL="0" lvl="0" indent="0" algn="l" rtl="0">
              <a:lnSpc>
                <a:spcPct val="128888"/>
              </a:lnSpc>
              <a:spcBef>
                <a:spcPts val="0"/>
              </a:spcBef>
              <a:spcAft>
                <a:spcPts val="0"/>
              </a:spcAft>
              <a:buSzPts val="523"/>
              <a:buNone/>
            </a:pPr>
            <a:r>
              <a:rPr lang="en-US" sz="1810" dirty="0"/>
              <a:t> </a:t>
            </a:r>
            <a:endParaRPr sz="1810" dirty="0"/>
          </a:p>
          <a:p>
            <a:pPr marL="742950" lvl="1" indent="-158750" algn="l" rtl="0">
              <a:lnSpc>
                <a:spcPct val="80000"/>
              </a:lnSpc>
              <a:spcBef>
                <a:spcPts val="500"/>
              </a:spcBef>
              <a:spcAft>
                <a:spcPts val="0"/>
              </a:spcAft>
              <a:buClr>
                <a:srgbClr val="888888"/>
              </a:buClr>
              <a:buSzPts val="950"/>
              <a:buFont typeface="Arial"/>
              <a:buNone/>
            </a:pPr>
            <a:endParaRPr sz="1408" dirty="0"/>
          </a:p>
          <a:p>
            <a:pPr marL="742950" lvl="1" indent="-158750" algn="l" rtl="0">
              <a:lnSpc>
                <a:spcPct val="80000"/>
              </a:lnSpc>
              <a:spcBef>
                <a:spcPts val="500"/>
              </a:spcBef>
              <a:spcAft>
                <a:spcPts val="0"/>
              </a:spcAft>
              <a:buClr>
                <a:srgbClr val="888888"/>
              </a:buClr>
              <a:buSzPts val="950"/>
              <a:buFont typeface="Arial"/>
              <a:buNone/>
            </a:pPr>
            <a:endParaRPr sz="1250" dirty="0"/>
          </a:p>
          <a:p>
            <a:pPr marL="457200" lvl="1" indent="0" algn="l" rtl="0">
              <a:lnSpc>
                <a:spcPct val="80000"/>
              </a:lnSpc>
              <a:spcBef>
                <a:spcPts val="500"/>
              </a:spcBef>
              <a:spcAft>
                <a:spcPts val="0"/>
              </a:spcAft>
              <a:buClr>
                <a:srgbClr val="888888"/>
              </a:buClr>
              <a:buSzPts val="950"/>
              <a:buNone/>
            </a:pPr>
            <a:endParaRPr sz="950" dirty="0"/>
          </a:p>
        </p:txBody>
      </p:sp>
      <p:sp>
        <p:nvSpPr>
          <p:cNvPr id="275" name="Google Shape;275;p22"/>
          <p:cNvSpPr txBox="1"/>
          <p:nvPr/>
        </p:nvSpPr>
        <p:spPr>
          <a:xfrm>
            <a:off x="163772" y="6399894"/>
            <a:ext cx="7989626"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276" name="Google Shape;276;p22"/>
          <p:cNvSpPr txBox="1"/>
          <p:nvPr/>
        </p:nvSpPr>
        <p:spPr>
          <a:xfrm>
            <a:off x="10951028" y="6365773"/>
            <a:ext cx="108629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27</a:t>
            </a:fld>
            <a:endParaRPr sz="1200" b="0" i="0" u="none" strike="noStrike" cap="none">
              <a:solidFill>
                <a:srgbClr val="784D27"/>
              </a:solidFill>
              <a:latin typeface="Gill Sans"/>
              <a:ea typeface="Gill Sans"/>
              <a:cs typeface="Gill Sans"/>
              <a:sym typeface="Gill Sans"/>
            </a:endParaRPr>
          </a:p>
        </p:txBody>
      </p:sp>
      <p:sp>
        <p:nvSpPr>
          <p:cNvPr id="277" name="Google Shape;277;p22"/>
          <p:cNvSpPr/>
          <p:nvPr/>
        </p:nvSpPr>
        <p:spPr>
          <a:xfrm>
            <a:off x="8646277" y="1594961"/>
            <a:ext cx="2430219" cy="2850135"/>
          </a:xfrm>
          <a:custGeom>
            <a:avLst/>
            <a:gdLst/>
            <a:ahLst/>
            <a:cxnLst/>
            <a:rect l="l" t="t" r="r" b="b"/>
            <a:pathLst>
              <a:path w="3447119" h="4285917" extrusionOk="0">
                <a:moveTo>
                  <a:pt x="0" y="0"/>
                </a:moveTo>
                <a:lnTo>
                  <a:pt x="3447119" y="0"/>
                </a:lnTo>
                <a:lnTo>
                  <a:pt x="3447119" y="4285918"/>
                </a:lnTo>
                <a:lnTo>
                  <a:pt x="0" y="4285918"/>
                </a:lnTo>
                <a:lnTo>
                  <a:pt x="0" y="0"/>
                </a:lnTo>
                <a:close/>
              </a:path>
            </a:pathLst>
          </a:custGeom>
          <a:blipFill rotWithShape="1">
            <a:blip r:embed="rId4">
              <a:alphaModFix/>
            </a:blip>
            <a:stretch>
              <a:fillRect/>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ED2E77-09A7-1F36-5820-65EB55809E7B}"/>
              </a:ext>
            </a:extLst>
          </p:cNvPr>
          <p:cNvSpPr>
            <a:spLocks noGrp="1"/>
          </p:cNvSpPr>
          <p:nvPr>
            <p:ph type="title"/>
          </p:nvPr>
        </p:nvSpPr>
        <p:spPr/>
        <p:txBody>
          <a:bodyPr/>
          <a:lstStyle/>
          <a:p>
            <a:endParaRPr lang="nl-NL"/>
          </a:p>
        </p:txBody>
      </p:sp>
      <p:sp>
        <p:nvSpPr>
          <p:cNvPr id="3" name="Tijdelijke aanduiding voor tekst 2">
            <a:extLst>
              <a:ext uri="{FF2B5EF4-FFF2-40B4-BE49-F238E27FC236}">
                <a16:creationId xmlns:a16="http://schemas.microsoft.com/office/drawing/2014/main" id="{85A5670C-55C4-FC29-C0E8-5E3371275451}"/>
              </a:ext>
            </a:extLst>
          </p:cNvPr>
          <p:cNvSpPr>
            <a:spLocks noGrp="1"/>
          </p:cNvSpPr>
          <p:nvPr>
            <p:ph type="body" idx="1"/>
          </p:nvPr>
        </p:nvSpPr>
        <p:spPr>
          <a:xfrm>
            <a:off x="697830" y="1075765"/>
            <a:ext cx="10791337" cy="3872753"/>
          </a:xfrm>
        </p:spPr>
        <p:txBody>
          <a:bodyPr>
            <a:normAutofit/>
          </a:bodyPr>
          <a:lstStyle/>
          <a:p>
            <a:r>
              <a:rPr lang="nl-NL" sz="5400" dirty="0"/>
              <a:t>www.bartelsinstituut.nl</a:t>
            </a:r>
          </a:p>
        </p:txBody>
      </p:sp>
      <p:pic>
        <p:nvPicPr>
          <p:cNvPr id="5" name="Afbeelding 4">
            <a:extLst>
              <a:ext uri="{FF2B5EF4-FFF2-40B4-BE49-F238E27FC236}">
                <a16:creationId xmlns:a16="http://schemas.microsoft.com/office/drawing/2014/main" id="{36B70F87-DEED-CD42-724A-39E35405AC5A}"/>
              </a:ext>
            </a:extLst>
          </p:cNvPr>
          <p:cNvPicPr>
            <a:picLocks noChangeAspect="1"/>
          </p:cNvPicPr>
          <p:nvPr/>
        </p:nvPicPr>
        <p:blipFill>
          <a:blip r:embed="rId2"/>
          <a:stretch>
            <a:fillRect/>
          </a:stretch>
        </p:blipFill>
        <p:spPr>
          <a:xfrm>
            <a:off x="1021976" y="2348751"/>
            <a:ext cx="4141694" cy="2761129"/>
          </a:xfrm>
          <a:prstGeom prst="rect">
            <a:avLst/>
          </a:prstGeom>
        </p:spPr>
      </p:pic>
      <p:pic>
        <p:nvPicPr>
          <p:cNvPr id="7" name="Afbeelding 6">
            <a:extLst>
              <a:ext uri="{FF2B5EF4-FFF2-40B4-BE49-F238E27FC236}">
                <a16:creationId xmlns:a16="http://schemas.microsoft.com/office/drawing/2014/main" id="{20DBB195-1DD8-6C9F-4005-B75605B3E7AD}"/>
              </a:ext>
            </a:extLst>
          </p:cNvPr>
          <p:cNvPicPr>
            <a:picLocks noChangeAspect="1"/>
          </p:cNvPicPr>
          <p:nvPr/>
        </p:nvPicPr>
        <p:blipFill>
          <a:blip r:embed="rId3"/>
          <a:stretch>
            <a:fillRect/>
          </a:stretch>
        </p:blipFill>
        <p:spPr>
          <a:xfrm>
            <a:off x="5808641" y="2345401"/>
            <a:ext cx="4141694" cy="2764479"/>
          </a:xfrm>
          <a:prstGeom prst="rect">
            <a:avLst/>
          </a:prstGeom>
        </p:spPr>
      </p:pic>
    </p:spTree>
    <p:extLst>
      <p:ext uri="{BB962C8B-B14F-4D97-AF65-F5344CB8AC3E}">
        <p14:creationId xmlns:p14="http://schemas.microsoft.com/office/powerpoint/2010/main" val="3124721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2f63293ca36_0_6"/>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Introductie</a:t>
            </a:r>
            <a:endParaRPr/>
          </a:p>
        </p:txBody>
      </p:sp>
      <p:sp>
        <p:nvSpPr>
          <p:cNvPr id="69" name="Google Shape;69;g2f63293ca36_0_6"/>
          <p:cNvSpPr txBox="1">
            <a:spLocks noGrp="1"/>
          </p:cNvSpPr>
          <p:nvPr>
            <p:ph type="body" idx="1"/>
          </p:nvPr>
        </p:nvSpPr>
        <p:spPr>
          <a:xfrm>
            <a:off x="697825" y="1258651"/>
            <a:ext cx="5229600" cy="4477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000"/>
              <a:t>Gisella Bartels-Bartels Horse &amp; Health Instituut</a:t>
            </a:r>
            <a:endParaRPr sz="2000"/>
          </a:p>
          <a:p>
            <a:pPr marL="457200" lvl="0" indent="-355600" algn="l" rtl="0">
              <a:spcBef>
                <a:spcPts val="0"/>
              </a:spcBef>
              <a:spcAft>
                <a:spcPts val="0"/>
              </a:spcAft>
              <a:buSzPts val="2000"/>
              <a:buChar char="●"/>
            </a:pPr>
            <a:r>
              <a:rPr lang="en-US" sz="2000"/>
              <a:t>Dierenfysiotherapeut sinds 2004</a:t>
            </a:r>
            <a:endParaRPr sz="2000"/>
          </a:p>
          <a:p>
            <a:pPr marL="457200" lvl="0" indent="-355600" algn="l" rtl="0">
              <a:spcBef>
                <a:spcPts val="0"/>
              </a:spcBef>
              <a:spcAft>
                <a:spcPts val="0"/>
              </a:spcAft>
              <a:buSzPts val="2000"/>
              <a:buChar char="●"/>
            </a:pPr>
            <a:r>
              <a:rPr lang="en-US" sz="2000"/>
              <a:t>Behandeling/begeleiding van (top)sportpaarden</a:t>
            </a:r>
            <a:endParaRPr sz="2000"/>
          </a:p>
          <a:p>
            <a:pPr marL="457200" lvl="0" indent="-355600" algn="l" rtl="0">
              <a:spcBef>
                <a:spcPts val="0"/>
              </a:spcBef>
              <a:spcAft>
                <a:spcPts val="0"/>
              </a:spcAft>
              <a:buSzPts val="2000"/>
              <a:buChar char="●"/>
            </a:pPr>
            <a:r>
              <a:rPr lang="en-US" sz="2000"/>
              <a:t>Het verzorgen van opleidingen en cursussen:</a:t>
            </a:r>
            <a:endParaRPr sz="2000"/>
          </a:p>
          <a:p>
            <a:pPr marL="914400" lvl="1" indent="-368300" algn="l" rtl="0">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Jaaropleiding tot sportmasseur voor paarden</a:t>
            </a:r>
            <a:endParaRPr sz="2200">
              <a:solidFill>
                <a:schemeClr val="dk1"/>
              </a:solidFill>
              <a:latin typeface="Gill Sans"/>
              <a:ea typeface="Gill Sans"/>
              <a:cs typeface="Gill Sans"/>
              <a:sym typeface="Gill Sans"/>
            </a:endParaRPr>
          </a:p>
          <a:p>
            <a:pPr marL="914400" lvl="1" indent="-368300" algn="l" rtl="0">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Cursus voeding</a:t>
            </a:r>
            <a:endParaRPr sz="2200">
              <a:solidFill>
                <a:schemeClr val="dk1"/>
              </a:solidFill>
              <a:latin typeface="Gill Sans"/>
              <a:ea typeface="Gill Sans"/>
              <a:cs typeface="Gill Sans"/>
              <a:sym typeface="Gill Sans"/>
            </a:endParaRPr>
          </a:p>
          <a:p>
            <a:pPr marL="914400" lvl="1" indent="-368300" algn="l" rtl="0">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Themadagen</a:t>
            </a:r>
            <a:endParaRPr sz="2200">
              <a:solidFill>
                <a:schemeClr val="dk1"/>
              </a:solidFill>
              <a:latin typeface="Gill Sans"/>
              <a:ea typeface="Gill Sans"/>
              <a:cs typeface="Gill Sans"/>
              <a:sym typeface="Gill Sans"/>
            </a:endParaRPr>
          </a:p>
          <a:p>
            <a:pPr marL="914400" lvl="1" indent="-368300" algn="l" rtl="0">
              <a:spcBef>
                <a:spcPts val="0"/>
              </a:spcBef>
              <a:spcAft>
                <a:spcPts val="0"/>
              </a:spcAft>
              <a:buClr>
                <a:schemeClr val="dk1"/>
              </a:buClr>
              <a:buSzPts val="2200"/>
              <a:buFont typeface="Gill Sans"/>
              <a:buChar char="○"/>
            </a:pPr>
            <a:r>
              <a:rPr lang="en-US" sz="2200">
                <a:solidFill>
                  <a:schemeClr val="dk1"/>
                </a:solidFill>
                <a:latin typeface="Gill Sans"/>
                <a:ea typeface="Gill Sans"/>
                <a:cs typeface="Gill Sans"/>
                <a:sym typeface="Gill Sans"/>
              </a:rPr>
              <a:t>Online cursus FIT TO COMPETE</a:t>
            </a:r>
            <a:endParaRPr sz="2200">
              <a:solidFill>
                <a:schemeClr val="dk1"/>
              </a:solidFill>
              <a:latin typeface="Gill Sans"/>
              <a:ea typeface="Gill Sans"/>
              <a:cs typeface="Gill Sans"/>
              <a:sym typeface="Gill Sans"/>
            </a:endParaRPr>
          </a:p>
          <a:p>
            <a:pPr marL="0" lvl="0" indent="0" algn="l" rtl="0">
              <a:spcBef>
                <a:spcPts val="0"/>
              </a:spcBef>
              <a:spcAft>
                <a:spcPts val="0"/>
              </a:spcAft>
              <a:buNone/>
            </a:pPr>
            <a:endParaRPr sz="2000"/>
          </a:p>
          <a:p>
            <a:pPr marL="0" lvl="0" indent="0" algn="l" rtl="0">
              <a:spcBef>
                <a:spcPts val="0"/>
              </a:spcBef>
              <a:spcAft>
                <a:spcPts val="0"/>
              </a:spcAft>
              <a:buNone/>
            </a:pPr>
            <a:endParaRPr sz="3400"/>
          </a:p>
        </p:txBody>
      </p:sp>
      <p:pic>
        <p:nvPicPr>
          <p:cNvPr id="70" name="Google Shape;70;g2f63293ca36_0_6" title="imadia-2769.jpg"/>
          <p:cNvPicPr preferRelativeResize="0"/>
          <p:nvPr/>
        </p:nvPicPr>
        <p:blipFill>
          <a:blip r:embed="rId3">
            <a:alphaModFix/>
          </a:blip>
          <a:stretch>
            <a:fillRect/>
          </a:stretch>
        </p:blipFill>
        <p:spPr>
          <a:xfrm>
            <a:off x="7099200" y="1766787"/>
            <a:ext cx="4005724" cy="2673726"/>
          </a:xfrm>
          <a:prstGeom prst="rect">
            <a:avLst/>
          </a:prstGeom>
          <a:noFill/>
          <a:ln>
            <a:noFill/>
          </a:ln>
        </p:spPr>
      </p:pic>
      <p:sp>
        <p:nvSpPr>
          <p:cNvPr id="71" name="Google Shape;71;g2f63293ca36_0_6"/>
          <p:cNvSpPr txBox="1">
            <a:spLocks noGrp="1"/>
          </p:cNvSpPr>
          <p:nvPr>
            <p:ph type="body" idx="2"/>
          </p:nvPr>
        </p:nvSpPr>
        <p:spPr>
          <a:xfrm>
            <a:off x="6293224" y="1258646"/>
            <a:ext cx="52086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g2f5756e12c2_0_0"/>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4500"/>
              <a:t>Vandaag staat het paardenlichaam centraal</a:t>
            </a:r>
            <a:endParaRPr sz="4500"/>
          </a:p>
        </p:txBody>
      </p:sp>
      <p:sp>
        <p:nvSpPr>
          <p:cNvPr id="78" name="Google Shape;78;g2f5756e12c2_0_0"/>
          <p:cNvSpPr txBox="1">
            <a:spLocks noGrp="1"/>
          </p:cNvSpPr>
          <p:nvPr>
            <p:ph type="body" idx="1"/>
          </p:nvPr>
        </p:nvSpPr>
        <p:spPr>
          <a:xfrm>
            <a:off x="697830" y="1165412"/>
            <a:ext cx="5229600" cy="3783234"/>
          </a:xfrm>
          <a:prstGeom prst="rect">
            <a:avLst/>
          </a:prstGeom>
        </p:spPr>
        <p:txBody>
          <a:bodyPr spcFirstLastPara="1" wrap="square" lIns="91425" tIns="45700" rIns="91425" bIns="45700" anchor="t" anchorCtr="0">
            <a:noAutofit/>
          </a:bodyPr>
          <a:lstStyle/>
          <a:p>
            <a:pPr marL="0" lvl="0" indent="0" algn="l" rtl="0">
              <a:lnSpc>
                <a:spcPct val="118888"/>
              </a:lnSpc>
              <a:spcBef>
                <a:spcPts val="0"/>
              </a:spcBef>
              <a:spcAft>
                <a:spcPts val="0"/>
              </a:spcAft>
              <a:buSzPts val="1018"/>
              <a:buNone/>
            </a:pPr>
            <a:r>
              <a:rPr lang="nl-NL" sz="1865" dirty="0"/>
              <a:t>Quote: ‘Ik werk volgens …..systeem’</a:t>
            </a:r>
          </a:p>
          <a:p>
            <a:pPr marL="0" lvl="0" indent="0" algn="l" rtl="0">
              <a:lnSpc>
                <a:spcPct val="118888"/>
              </a:lnSpc>
              <a:spcBef>
                <a:spcPts val="0"/>
              </a:spcBef>
              <a:spcAft>
                <a:spcPts val="0"/>
              </a:spcAft>
              <a:buSzPts val="1018"/>
              <a:buNone/>
            </a:pPr>
            <a:endParaRPr lang="nl-NL" sz="1865" dirty="0"/>
          </a:p>
          <a:p>
            <a:pPr marL="0" lvl="0" indent="0" algn="l" rtl="0">
              <a:lnSpc>
                <a:spcPct val="118888"/>
              </a:lnSpc>
              <a:spcBef>
                <a:spcPts val="0"/>
              </a:spcBef>
              <a:spcAft>
                <a:spcPts val="0"/>
              </a:spcAft>
              <a:buSzPts val="1018"/>
              <a:buNone/>
            </a:pPr>
            <a:r>
              <a:rPr lang="nl-NL" sz="1865" dirty="0"/>
              <a:t>Maar: eigenlijk zou het paard altijd belangrijker moeten zijn dan het systeem</a:t>
            </a:r>
          </a:p>
          <a:p>
            <a:pPr marL="0" lvl="0" indent="0" algn="l" rtl="0">
              <a:lnSpc>
                <a:spcPct val="118888"/>
              </a:lnSpc>
              <a:spcBef>
                <a:spcPts val="0"/>
              </a:spcBef>
              <a:spcAft>
                <a:spcPts val="0"/>
              </a:spcAft>
              <a:buSzPts val="1018"/>
              <a:buNone/>
            </a:pPr>
            <a:endParaRPr lang="nl-NL" sz="1865" dirty="0"/>
          </a:p>
          <a:p>
            <a:pPr marL="0" lvl="0" indent="0" algn="l" rtl="0">
              <a:lnSpc>
                <a:spcPct val="118888"/>
              </a:lnSpc>
              <a:spcBef>
                <a:spcPts val="0"/>
              </a:spcBef>
              <a:spcAft>
                <a:spcPts val="0"/>
              </a:spcAft>
              <a:buSzPts val="1018"/>
              <a:buNone/>
            </a:pPr>
            <a:r>
              <a:rPr lang="nl-NL" sz="1865" dirty="0"/>
              <a:t>Het doel van training: een paard sterker maken, leniger maken, zijn balans en coördinatie verbeteren en dit alles met behoud van welzijn en plezier. (Dressuur)oefeningen zijn dus meer een middel dan een doel! Ze zijn daarom ook bruikbaar in iedere discipline.</a:t>
            </a:r>
          </a:p>
          <a:p>
            <a:pPr marL="0" lvl="0" indent="0" algn="l" rtl="0">
              <a:lnSpc>
                <a:spcPct val="118888"/>
              </a:lnSpc>
              <a:spcBef>
                <a:spcPts val="0"/>
              </a:spcBef>
              <a:spcAft>
                <a:spcPts val="0"/>
              </a:spcAft>
              <a:buSzPts val="1018"/>
              <a:buNone/>
            </a:pPr>
            <a:endParaRPr sz="1865" dirty="0"/>
          </a:p>
          <a:p>
            <a:pPr marL="0" lvl="0" indent="0" algn="l" rtl="0">
              <a:lnSpc>
                <a:spcPct val="118888"/>
              </a:lnSpc>
              <a:spcBef>
                <a:spcPts val="0"/>
              </a:spcBef>
              <a:spcAft>
                <a:spcPts val="0"/>
              </a:spcAft>
              <a:buSzPts val="1018"/>
              <a:buNone/>
            </a:pPr>
            <a:r>
              <a:rPr lang="nl-NL" sz="1865" dirty="0"/>
              <a:t>Daarvoor is kennis van het paardenlichaam nodig. Met die kennis als basis is rijtechniek pas echt functioneel.</a:t>
            </a:r>
          </a:p>
        </p:txBody>
      </p:sp>
      <p:sp>
        <p:nvSpPr>
          <p:cNvPr id="79" name="Google Shape;79;g2f5756e12c2_0_0"/>
          <p:cNvSpPr txBox="1">
            <a:spLocks noGrp="1"/>
          </p:cNvSpPr>
          <p:nvPr>
            <p:ph type="body" idx="2"/>
          </p:nvPr>
        </p:nvSpPr>
        <p:spPr>
          <a:xfrm>
            <a:off x="6293224" y="1165412"/>
            <a:ext cx="5208600" cy="3783234"/>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endParaRPr dirty="0"/>
          </a:p>
        </p:txBody>
      </p:sp>
      <p:pic>
        <p:nvPicPr>
          <p:cNvPr id="80" name="Google Shape;80;g2f5756e12c2_0_0" title="DSC_3608.jpg"/>
          <p:cNvPicPr preferRelativeResize="0"/>
          <p:nvPr/>
        </p:nvPicPr>
        <p:blipFill>
          <a:blip r:embed="rId3">
            <a:alphaModFix/>
          </a:blip>
          <a:stretch>
            <a:fillRect/>
          </a:stretch>
        </p:blipFill>
        <p:spPr>
          <a:xfrm>
            <a:off x="6711199" y="1339900"/>
            <a:ext cx="4880824" cy="32530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7"/>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Voorwaarden voor training</a:t>
            </a:r>
            <a:endParaRPr/>
          </a:p>
        </p:txBody>
      </p:sp>
      <p:sp>
        <p:nvSpPr>
          <p:cNvPr id="86" name="Google Shape;86;p7"/>
          <p:cNvSpPr txBox="1">
            <a:spLocks noGrp="1"/>
          </p:cNvSpPr>
          <p:nvPr>
            <p:ph type="body" idx="1"/>
          </p:nvPr>
        </p:nvSpPr>
        <p:spPr>
          <a:xfrm>
            <a:off x="697831" y="1258645"/>
            <a:ext cx="5245768" cy="5506373"/>
          </a:xfrm>
          <a:prstGeom prst="rect">
            <a:avLst/>
          </a:prstGeom>
          <a:noFill/>
          <a:ln>
            <a:noFill/>
          </a:ln>
        </p:spPr>
        <p:txBody>
          <a:bodyPr spcFirstLastPara="1" wrap="square" lIns="91425" tIns="45700" rIns="91425" bIns="45700" anchor="t" anchorCtr="0">
            <a:noAutofit/>
          </a:bodyPr>
          <a:lstStyle/>
          <a:p>
            <a:pPr marL="0" lvl="0" indent="0" algn="l" rtl="0">
              <a:lnSpc>
                <a:spcPct val="138888"/>
              </a:lnSpc>
              <a:spcBef>
                <a:spcPts val="0"/>
              </a:spcBef>
              <a:spcAft>
                <a:spcPts val="0"/>
              </a:spcAft>
              <a:buClr>
                <a:schemeClr val="dk1"/>
              </a:buClr>
              <a:buSzPts val="1800"/>
              <a:buNone/>
            </a:pPr>
            <a:r>
              <a:rPr lang="en-US" sz="2100"/>
              <a:t>Paard</a:t>
            </a:r>
            <a:endParaRPr sz="2100"/>
          </a:p>
          <a:p>
            <a:pPr marL="379413" lvl="1" indent="-398463" algn="l" rtl="0">
              <a:lnSpc>
                <a:spcPct val="138888"/>
              </a:lnSpc>
              <a:spcBef>
                <a:spcPts val="0"/>
              </a:spcBef>
              <a:spcAft>
                <a:spcPts val="0"/>
              </a:spcAft>
              <a:buClr>
                <a:schemeClr val="dk1"/>
              </a:buClr>
              <a:buSzPts val="2100"/>
              <a:buFont typeface="Arial"/>
              <a:buChar char="•"/>
            </a:pPr>
            <a:r>
              <a:rPr lang="en-US" sz="2100">
                <a:solidFill>
                  <a:schemeClr val="dk1"/>
                </a:solidFill>
                <a:latin typeface="Gill Sans"/>
                <a:ea typeface="Gill Sans"/>
                <a:cs typeface="Gill Sans"/>
                <a:sym typeface="Gill Sans"/>
              </a:rPr>
              <a:t>Fysiek. Controleer dit regelmatig, ken de gezondheid van je paard. </a:t>
            </a:r>
            <a:endParaRPr sz="2300"/>
          </a:p>
          <a:p>
            <a:pPr marL="712788" lvl="2" indent="-368300" algn="l" rtl="0">
              <a:lnSpc>
                <a:spcPct val="138888"/>
              </a:lnSpc>
              <a:spcBef>
                <a:spcPts val="0"/>
              </a:spcBef>
              <a:spcAft>
                <a:spcPts val="0"/>
              </a:spcAft>
              <a:buClr>
                <a:schemeClr val="dk1"/>
              </a:buClr>
              <a:buSzPts val="2100"/>
              <a:buFont typeface="Gill Sans"/>
              <a:buChar char="-"/>
            </a:pPr>
            <a:r>
              <a:rPr lang="en-US" sz="2100">
                <a:solidFill>
                  <a:schemeClr val="dk1"/>
                </a:solidFill>
              </a:rPr>
              <a:t>Hoeven, benen, spieren, wervelkolom, </a:t>
            </a:r>
            <a:br>
              <a:rPr lang="en-US" sz="2100">
                <a:solidFill>
                  <a:schemeClr val="dk1"/>
                </a:solidFill>
              </a:rPr>
            </a:br>
            <a:r>
              <a:rPr lang="en-US" sz="2100">
                <a:solidFill>
                  <a:schemeClr val="dk1"/>
                </a:solidFill>
              </a:rPr>
              <a:t>hart, longen.</a:t>
            </a:r>
            <a:endParaRPr sz="2100"/>
          </a:p>
          <a:p>
            <a:pPr marL="379413" lvl="1" indent="-398463" algn="l" rtl="0">
              <a:lnSpc>
                <a:spcPct val="138888"/>
              </a:lnSpc>
              <a:spcBef>
                <a:spcPts val="0"/>
              </a:spcBef>
              <a:spcAft>
                <a:spcPts val="0"/>
              </a:spcAft>
              <a:buClr>
                <a:schemeClr val="dk1"/>
              </a:buClr>
              <a:buSzPts val="2100"/>
              <a:buFont typeface="Arial"/>
              <a:buChar char="•"/>
            </a:pPr>
            <a:r>
              <a:rPr lang="en-US" sz="2100">
                <a:solidFill>
                  <a:schemeClr val="dk1"/>
                </a:solidFill>
                <a:latin typeface="Gill Sans"/>
                <a:ea typeface="Gill Sans"/>
                <a:cs typeface="Gill Sans"/>
                <a:sym typeface="Gill Sans"/>
              </a:rPr>
              <a:t>Mentaal.</a:t>
            </a:r>
            <a:endParaRPr sz="2300"/>
          </a:p>
          <a:p>
            <a:pPr marL="379413" lvl="1" indent="-265113" algn="l" rtl="0">
              <a:lnSpc>
                <a:spcPct val="138888"/>
              </a:lnSpc>
              <a:spcBef>
                <a:spcPts val="0"/>
              </a:spcBef>
              <a:spcAft>
                <a:spcPts val="0"/>
              </a:spcAft>
              <a:buClr>
                <a:srgbClr val="888888"/>
              </a:buClr>
              <a:buSzPts val="1800"/>
              <a:buFont typeface="Arial"/>
              <a:buNone/>
            </a:pPr>
            <a:endParaRPr sz="2100">
              <a:solidFill>
                <a:schemeClr val="dk1"/>
              </a:solidFill>
              <a:latin typeface="Gill Sans"/>
              <a:ea typeface="Gill Sans"/>
              <a:cs typeface="Gill Sans"/>
              <a:sym typeface="Gill Sans"/>
            </a:endParaRPr>
          </a:p>
          <a:p>
            <a:pPr marL="0" lvl="0" indent="0" algn="l" rtl="0">
              <a:lnSpc>
                <a:spcPct val="138888"/>
              </a:lnSpc>
              <a:spcBef>
                <a:spcPts val="0"/>
              </a:spcBef>
              <a:spcAft>
                <a:spcPts val="0"/>
              </a:spcAft>
              <a:buClr>
                <a:schemeClr val="dk1"/>
              </a:buClr>
              <a:buSzPts val="1800"/>
              <a:buNone/>
            </a:pPr>
            <a:r>
              <a:rPr lang="en-US" sz="2100"/>
              <a:t>Je kunt zelf leren observeren en palperen om in een eerder stadium bijzonderheden te constateren.</a:t>
            </a:r>
            <a:endParaRPr sz="2100"/>
          </a:p>
        </p:txBody>
      </p:sp>
      <p:sp>
        <p:nvSpPr>
          <p:cNvPr id="87" name="Google Shape;87;p7"/>
          <p:cNvSpPr txBox="1">
            <a:spLocks noGrp="1"/>
          </p:cNvSpPr>
          <p:nvPr>
            <p:ph type="body" idx="4294967295"/>
          </p:nvPr>
        </p:nvSpPr>
        <p:spPr>
          <a:xfrm>
            <a:off x="6248402" y="1258646"/>
            <a:ext cx="5245768" cy="4867518"/>
          </a:xfrm>
          <a:prstGeom prst="rect">
            <a:avLst/>
          </a:prstGeom>
          <a:noFill/>
          <a:ln>
            <a:noFill/>
          </a:ln>
        </p:spPr>
        <p:txBody>
          <a:bodyPr spcFirstLastPara="1" wrap="square" lIns="91425" tIns="45700" rIns="91425" bIns="45700" anchor="t" anchorCtr="0">
            <a:normAutofit/>
          </a:bodyPr>
          <a:lstStyle/>
          <a:p>
            <a:pPr marL="0" lvl="0" indent="0" algn="l" rtl="0">
              <a:lnSpc>
                <a:spcPct val="138888"/>
              </a:lnSpc>
              <a:spcBef>
                <a:spcPts val="0"/>
              </a:spcBef>
              <a:spcAft>
                <a:spcPts val="0"/>
              </a:spcAft>
              <a:buClr>
                <a:srgbClr val="009EE0"/>
              </a:buClr>
              <a:buSzPts val="1800"/>
              <a:buNone/>
            </a:pPr>
            <a:r>
              <a:rPr lang="en-US" sz="1800">
                <a:latin typeface="Gill Sans"/>
                <a:ea typeface="Gill Sans"/>
                <a:cs typeface="Gill Sans"/>
                <a:sym typeface="Gill Sans"/>
              </a:rPr>
              <a:t>.</a:t>
            </a:r>
            <a:endParaRPr/>
          </a:p>
          <a:p>
            <a:pPr marL="457200" lvl="1" indent="0" algn="l" rtl="0">
              <a:lnSpc>
                <a:spcPct val="138888"/>
              </a:lnSpc>
              <a:spcBef>
                <a:spcPts val="500"/>
              </a:spcBef>
              <a:spcAft>
                <a:spcPts val="0"/>
              </a:spcAft>
              <a:buClr>
                <a:schemeClr val="dk1"/>
              </a:buClr>
              <a:buSzPts val="1800"/>
              <a:buNone/>
            </a:pPr>
            <a:endParaRPr sz="1800">
              <a:latin typeface="Gill Sans"/>
              <a:ea typeface="Gill Sans"/>
              <a:cs typeface="Gill Sans"/>
              <a:sym typeface="Gill Sans"/>
            </a:endParaRPr>
          </a:p>
          <a:p>
            <a:pPr marL="457200" lvl="1" indent="0" algn="l" rtl="0">
              <a:lnSpc>
                <a:spcPct val="138888"/>
              </a:lnSpc>
              <a:spcBef>
                <a:spcPts val="500"/>
              </a:spcBef>
              <a:spcAft>
                <a:spcPts val="0"/>
              </a:spcAft>
              <a:buClr>
                <a:schemeClr val="dk1"/>
              </a:buClr>
              <a:buSzPts val="1800"/>
              <a:buNone/>
            </a:pPr>
            <a:endParaRPr sz="1800">
              <a:latin typeface="Gill Sans"/>
              <a:ea typeface="Gill Sans"/>
              <a:cs typeface="Gill Sans"/>
              <a:sym typeface="Gill Sans"/>
            </a:endParaRPr>
          </a:p>
        </p:txBody>
      </p:sp>
      <p:sp>
        <p:nvSpPr>
          <p:cNvPr id="88" name="Google Shape;88;p7"/>
          <p:cNvSpPr txBox="1"/>
          <p:nvPr/>
        </p:nvSpPr>
        <p:spPr>
          <a:xfrm>
            <a:off x="163772" y="6399894"/>
            <a:ext cx="7989626"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84D27"/>
                </a:solidFill>
                <a:latin typeface="Gill Sans"/>
                <a:ea typeface="Gill Sans"/>
                <a:cs typeface="Gill Sans"/>
                <a:sym typeface="Gill Sans"/>
              </a:rPr>
              <a:t>copyright Bartels Horse &amp; Health Instituut 2017     </a:t>
            </a:r>
            <a:endParaRPr sz="1400" b="0" i="0" u="none" strike="noStrike" cap="none">
              <a:solidFill>
                <a:srgbClr val="000000"/>
              </a:solidFill>
              <a:latin typeface="Arial"/>
              <a:ea typeface="Arial"/>
              <a:cs typeface="Arial"/>
              <a:sym typeface="Arial"/>
            </a:endParaRPr>
          </a:p>
        </p:txBody>
      </p:sp>
      <p:sp>
        <p:nvSpPr>
          <p:cNvPr id="89" name="Google Shape;89;p7"/>
          <p:cNvSpPr txBox="1"/>
          <p:nvPr/>
        </p:nvSpPr>
        <p:spPr>
          <a:xfrm>
            <a:off x="10951028" y="6365773"/>
            <a:ext cx="108629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84D27"/>
                </a:solidFill>
                <a:latin typeface="Gill Sans"/>
                <a:ea typeface="Gill Sans"/>
                <a:cs typeface="Gill Sans"/>
                <a:sym typeface="Gill Sans"/>
              </a:rPr>
              <a:t>5</a:t>
            </a:fld>
            <a:endParaRPr sz="1200" b="0" i="0" u="none" strike="noStrike" cap="none">
              <a:solidFill>
                <a:srgbClr val="784D27"/>
              </a:solidFill>
              <a:latin typeface="Gill Sans"/>
              <a:ea typeface="Gill Sans"/>
              <a:cs typeface="Gill Sans"/>
              <a:sym typeface="Gill Sans"/>
            </a:endParaRPr>
          </a:p>
        </p:txBody>
      </p:sp>
      <p:pic>
        <p:nvPicPr>
          <p:cNvPr id="90" name="Google Shape;90;p7"/>
          <p:cNvPicPr preferRelativeResize="0"/>
          <p:nvPr/>
        </p:nvPicPr>
        <p:blipFill rotWithShape="1">
          <a:blip r:embed="rId3">
            <a:alphaModFix/>
          </a:blip>
          <a:srcRect/>
          <a:stretch/>
        </p:blipFill>
        <p:spPr>
          <a:xfrm>
            <a:off x="8871286" y="1541477"/>
            <a:ext cx="2288485"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8"/>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Voorwaarden voor training</a:t>
            </a:r>
            <a:endParaRPr/>
          </a:p>
        </p:txBody>
      </p:sp>
      <p:sp>
        <p:nvSpPr>
          <p:cNvPr id="96" name="Google Shape;96;p8"/>
          <p:cNvSpPr txBox="1">
            <a:spLocks noGrp="1"/>
          </p:cNvSpPr>
          <p:nvPr>
            <p:ph type="body" idx="1"/>
          </p:nvPr>
        </p:nvSpPr>
        <p:spPr>
          <a:xfrm>
            <a:off x="687355" y="1153771"/>
            <a:ext cx="5229600" cy="3690000"/>
          </a:xfrm>
          <a:prstGeom prst="rect">
            <a:avLst/>
          </a:prstGeom>
          <a:noFill/>
          <a:ln>
            <a:noFill/>
          </a:ln>
        </p:spPr>
        <p:txBody>
          <a:bodyPr spcFirstLastPara="1" wrap="square" lIns="91425" tIns="45700" rIns="91425" bIns="45700" anchor="t" anchorCtr="0">
            <a:noAutofit/>
          </a:bodyPr>
          <a:lstStyle/>
          <a:p>
            <a:pPr marL="0" lvl="0" indent="0" algn="l" rtl="0">
              <a:lnSpc>
                <a:spcPct val="138888"/>
              </a:lnSpc>
              <a:spcBef>
                <a:spcPts val="0"/>
              </a:spcBef>
              <a:spcAft>
                <a:spcPts val="0"/>
              </a:spcAft>
              <a:buClr>
                <a:schemeClr val="dk1"/>
              </a:buClr>
              <a:buSzPts val="1665"/>
              <a:buNone/>
            </a:pPr>
            <a:r>
              <a:rPr lang="en-US" sz="2165"/>
              <a:t>Ruiter</a:t>
            </a:r>
            <a:endParaRPr sz="2165"/>
          </a:p>
          <a:p>
            <a:pPr marL="363538" lvl="1" indent="-372427" algn="l" rtl="0">
              <a:lnSpc>
                <a:spcPct val="138888"/>
              </a:lnSpc>
              <a:spcBef>
                <a:spcPts val="0"/>
              </a:spcBef>
              <a:spcAft>
                <a:spcPts val="0"/>
              </a:spcAft>
              <a:buClr>
                <a:schemeClr val="dk1"/>
              </a:buClr>
              <a:buSzPts val="2165"/>
              <a:buFont typeface="Arial"/>
              <a:buChar char="•"/>
            </a:pPr>
            <a:r>
              <a:rPr lang="en-US" sz="2165">
                <a:solidFill>
                  <a:schemeClr val="dk1"/>
                </a:solidFill>
                <a:latin typeface="Gill Sans"/>
                <a:ea typeface="Gill Sans"/>
                <a:cs typeface="Gill Sans"/>
                <a:sym typeface="Gill Sans"/>
              </a:rPr>
              <a:t>Fysiek fit: conditie, gewicht, kracht, lenigheid, coördinatie, symmetrie, balans.</a:t>
            </a:r>
            <a:endParaRPr sz="2350"/>
          </a:p>
          <a:p>
            <a:pPr marL="363538" lvl="1" indent="-372427" algn="l" rtl="0">
              <a:lnSpc>
                <a:spcPct val="138888"/>
              </a:lnSpc>
              <a:spcBef>
                <a:spcPts val="0"/>
              </a:spcBef>
              <a:spcAft>
                <a:spcPts val="0"/>
              </a:spcAft>
              <a:buClr>
                <a:schemeClr val="dk1"/>
              </a:buClr>
              <a:buSzPts val="2165"/>
              <a:buFont typeface="Arial"/>
              <a:buChar char="•"/>
            </a:pPr>
            <a:r>
              <a:rPr lang="en-US" sz="2165">
                <a:solidFill>
                  <a:schemeClr val="dk1"/>
                </a:solidFill>
                <a:latin typeface="Gill Sans"/>
                <a:ea typeface="Gill Sans"/>
                <a:cs typeface="Gill Sans"/>
                <a:sym typeface="Gill Sans"/>
              </a:rPr>
              <a:t>Mentaal in balans.</a:t>
            </a:r>
            <a:endParaRPr sz="2350"/>
          </a:p>
          <a:p>
            <a:pPr marL="363538" lvl="1" indent="-372427" algn="l" rtl="0">
              <a:lnSpc>
                <a:spcPct val="138888"/>
              </a:lnSpc>
              <a:spcBef>
                <a:spcPts val="0"/>
              </a:spcBef>
              <a:spcAft>
                <a:spcPts val="0"/>
              </a:spcAft>
              <a:buClr>
                <a:schemeClr val="dk1"/>
              </a:buClr>
              <a:buSzPts val="2165"/>
              <a:buFont typeface="Arial"/>
              <a:buChar char="•"/>
            </a:pPr>
            <a:r>
              <a:rPr lang="en-US" sz="2165">
                <a:solidFill>
                  <a:schemeClr val="dk1"/>
                </a:solidFill>
                <a:latin typeface="Gill Sans"/>
                <a:ea typeface="Gill Sans"/>
                <a:cs typeface="Gill Sans"/>
                <a:sym typeface="Gill Sans"/>
              </a:rPr>
              <a:t>Kennis! Wat ga je doen, hoe ga je dat doen en waarom? Onderbouwing! Kennis van: paardenlichaam, trainingsprincipes, rijtechnische principes, leervermogen en gedrag van het paard.</a:t>
            </a:r>
            <a:endParaRPr sz="2350"/>
          </a:p>
          <a:p>
            <a:pPr marL="363538" lvl="1" indent="-234950" algn="l" rtl="0">
              <a:lnSpc>
                <a:spcPct val="138888"/>
              </a:lnSpc>
              <a:spcBef>
                <a:spcPts val="0"/>
              </a:spcBef>
              <a:spcAft>
                <a:spcPts val="0"/>
              </a:spcAft>
              <a:buClr>
                <a:srgbClr val="888888"/>
              </a:buClr>
              <a:buSzPts val="1665"/>
              <a:buFont typeface="Arial"/>
              <a:buNone/>
            </a:pPr>
            <a:endParaRPr sz="2165">
              <a:solidFill>
                <a:schemeClr val="dk1"/>
              </a:solidFill>
              <a:latin typeface="Gill Sans"/>
              <a:ea typeface="Gill Sans"/>
              <a:cs typeface="Gill Sans"/>
              <a:sym typeface="Gill Sans"/>
            </a:endParaRPr>
          </a:p>
          <a:p>
            <a:pPr marL="0" lvl="0" indent="0" algn="ctr" rtl="0">
              <a:lnSpc>
                <a:spcPct val="138888"/>
              </a:lnSpc>
              <a:spcBef>
                <a:spcPts val="0"/>
              </a:spcBef>
              <a:spcAft>
                <a:spcPts val="0"/>
              </a:spcAft>
              <a:buClr>
                <a:schemeClr val="dk1"/>
              </a:buClr>
              <a:buSzPts val="1665"/>
              <a:buNone/>
            </a:pPr>
            <a:endParaRPr sz="1665"/>
          </a:p>
        </p:txBody>
      </p:sp>
      <p:sp>
        <p:nvSpPr>
          <p:cNvPr id="97" name="Google Shape;97;p8"/>
          <p:cNvSpPr txBox="1">
            <a:spLocks noGrp="1"/>
          </p:cNvSpPr>
          <p:nvPr>
            <p:ph type="body" idx="2"/>
          </p:nvPr>
        </p:nvSpPr>
        <p:spPr>
          <a:xfrm>
            <a:off x="6293224" y="1258646"/>
            <a:ext cx="5208495" cy="3689872"/>
          </a:xfrm>
          <a:prstGeom prst="rect">
            <a:avLst/>
          </a:prstGeom>
          <a:noFill/>
          <a:ln>
            <a:noFill/>
          </a:ln>
        </p:spPr>
        <p:txBody>
          <a:bodyPr spcFirstLastPara="1" wrap="square" lIns="91425" tIns="45700" rIns="91425" bIns="45700" anchor="t" anchorCtr="0">
            <a:noAutofit/>
          </a:bodyPr>
          <a:lstStyle/>
          <a:p>
            <a:pPr marL="0" lvl="0" indent="0" algn="l" rtl="0">
              <a:lnSpc>
                <a:spcPct val="128888"/>
              </a:lnSpc>
              <a:spcBef>
                <a:spcPts val="0"/>
              </a:spcBef>
              <a:spcAft>
                <a:spcPts val="0"/>
              </a:spcAft>
              <a:buClr>
                <a:schemeClr val="dk1"/>
              </a:buClr>
              <a:buSzPts val="1800"/>
              <a:buNone/>
            </a:pPr>
            <a:r>
              <a:rPr lang="en-US" sz="2100">
                <a:solidFill>
                  <a:schemeClr val="dk1"/>
                </a:solidFill>
                <a:latin typeface="Gill Sans"/>
                <a:ea typeface="Gill Sans"/>
                <a:cs typeface="Gill Sans"/>
                <a:sym typeface="Gill Sans"/>
              </a:rPr>
              <a:t>Andere factoren</a:t>
            </a:r>
            <a:endParaRPr sz="2100">
              <a:solidFill>
                <a:schemeClr val="dk1"/>
              </a:solidFill>
              <a:latin typeface="Gill Sans"/>
              <a:ea typeface="Gill Sans"/>
              <a:cs typeface="Gill Sans"/>
              <a:sym typeface="Gill Sans"/>
            </a:endParaRPr>
          </a:p>
          <a:p>
            <a:pPr marL="363538" lvl="1" indent="-382588" algn="l" rtl="0">
              <a:lnSpc>
                <a:spcPct val="128888"/>
              </a:lnSpc>
              <a:spcBef>
                <a:spcPts val="0"/>
              </a:spcBef>
              <a:spcAft>
                <a:spcPts val="0"/>
              </a:spcAft>
              <a:buClr>
                <a:schemeClr val="dk1"/>
              </a:buClr>
              <a:buSzPts val="2100"/>
              <a:buFont typeface="Gill Sans"/>
              <a:buChar char="•"/>
            </a:pPr>
            <a:r>
              <a:rPr lang="en-US" sz="2100">
                <a:solidFill>
                  <a:schemeClr val="dk1"/>
                </a:solidFill>
                <a:highlight>
                  <a:schemeClr val="lt1"/>
                </a:highlight>
                <a:latin typeface="Gill Sans"/>
                <a:ea typeface="Gill Sans"/>
                <a:cs typeface="Gill Sans"/>
                <a:sym typeface="Gill Sans"/>
              </a:rPr>
              <a:t>Tuigage: </a:t>
            </a:r>
            <a:br>
              <a:rPr lang="en-US" sz="2100">
                <a:solidFill>
                  <a:schemeClr val="dk1"/>
                </a:solidFill>
                <a:highlight>
                  <a:schemeClr val="lt1"/>
                </a:highlight>
                <a:latin typeface="Gill Sans"/>
                <a:ea typeface="Gill Sans"/>
                <a:cs typeface="Gill Sans"/>
                <a:sym typeface="Gill Sans"/>
              </a:rPr>
            </a:br>
            <a:r>
              <a:rPr lang="en-US" sz="2100">
                <a:solidFill>
                  <a:schemeClr val="dk1"/>
                </a:solidFill>
                <a:highlight>
                  <a:schemeClr val="lt1"/>
                </a:highlight>
                <a:latin typeface="Gill Sans"/>
                <a:ea typeface="Gill Sans"/>
                <a:cs typeface="Gill Sans"/>
                <a:sym typeface="Gill Sans"/>
              </a:rPr>
              <a:t>goed passend zadel, </a:t>
            </a:r>
            <a:br>
              <a:rPr lang="en-US" sz="2100">
                <a:solidFill>
                  <a:schemeClr val="dk1"/>
                </a:solidFill>
                <a:highlight>
                  <a:schemeClr val="lt1"/>
                </a:highlight>
                <a:latin typeface="Gill Sans"/>
                <a:ea typeface="Gill Sans"/>
                <a:cs typeface="Gill Sans"/>
                <a:sym typeface="Gill Sans"/>
              </a:rPr>
            </a:br>
            <a:r>
              <a:rPr lang="en-US" sz="2100">
                <a:solidFill>
                  <a:schemeClr val="dk1"/>
                </a:solidFill>
                <a:highlight>
                  <a:schemeClr val="lt1"/>
                </a:highlight>
                <a:latin typeface="Gill Sans"/>
                <a:ea typeface="Gill Sans"/>
                <a:cs typeface="Gill Sans"/>
                <a:sym typeface="Gill Sans"/>
              </a:rPr>
              <a:t>hoofdstel, bit, </a:t>
            </a:r>
            <a:br>
              <a:rPr lang="en-US" sz="2100">
                <a:solidFill>
                  <a:schemeClr val="dk1"/>
                </a:solidFill>
                <a:highlight>
                  <a:schemeClr val="lt1"/>
                </a:highlight>
                <a:latin typeface="Gill Sans"/>
                <a:ea typeface="Gill Sans"/>
                <a:cs typeface="Gill Sans"/>
                <a:sym typeface="Gill Sans"/>
              </a:rPr>
            </a:br>
            <a:r>
              <a:rPr lang="en-US" sz="2100">
                <a:solidFill>
                  <a:schemeClr val="dk1"/>
                </a:solidFill>
                <a:highlight>
                  <a:schemeClr val="lt1"/>
                </a:highlight>
                <a:latin typeface="Gill Sans"/>
                <a:ea typeface="Gill Sans"/>
                <a:cs typeface="Gill Sans"/>
                <a:sym typeface="Gill Sans"/>
              </a:rPr>
              <a:t>evt. beenbescherming.</a:t>
            </a:r>
            <a:endParaRPr sz="2300">
              <a:solidFill>
                <a:schemeClr val="dk1"/>
              </a:solidFill>
              <a:highlight>
                <a:schemeClr val="lt1"/>
              </a:highlight>
              <a:latin typeface="Gill Sans"/>
              <a:ea typeface="Gill Sans"/>
              <a:cs typeface="Gill Sans"/>
              <a:sym typeface="Gill Sans"/>
            </a:endParaRPr>
          </a:p>
          <a:p>
            <a:pPr marL="363538" lvl="1" indent="-382588" algn="l" rtl="0">
              <a:lnSpc>
                <a:spcPct val="128888"/>
              </a:lnSpc>
              <a:spcBef>
                <a:spcPts val="0"/>
              </a:spcBef>
              <a:spcAft>
                <a:spcPts val="0"/>
              </a:spcAft>
              <a:buClr>
                <a:schemeClr val="dk1"/>
              </a:buClr>
              <a:buSzPts val="2100"/>
              <a:buFont typeface="Gill Sans"/>
              <a:buChar char="•"/>
            </a:pPr>
            <a:r>
              <a:rPr lang="en-US" sz="2100">
                <a:solidFill>
                  <a:schemeClr val="dk1"/>
                </a:solidFill>
                <a:highlight>
                  <a:schemeClr val="lt1"/>
                </a:highlight>
                <a:latin typeface="Gill Sans"/>
                <a:ea typeface="Gill Sans"/>
                <a:cs typeface="Gill Sans"/>
                <a:sym typeface="Gill Sans"/>
              </a:rPr>
              <a:t>Bodem.</a:t>
            </a:r>
            <a:endParaRPr sz="2300">
              <a:solidFill>
                <a:schemeClr val="dk1"/>
              </a:solidFill>
              <a:highlight>
                <a:schemeClr val="lt1"/>
              </a:highlight>
              <a:latin typeface="Gill Sans"/>
              <a:ea typeface="Gill Sans"/>
              <a:cs typeface="Gill Sans"/>
              <a:sym typeface="Gill Sans"/>
            </a:endParaRPr>
          </a:p>
          <a:p>
            <a:pPr marL="363538" lvl="1" indent="-382588" algn="l" rtl="0">
              <a:lnSpc>
                <a:spcPct val="128888"/>
              </a:lnSpc>
              <a:spcBef>
                <a:spcPts val="0"/>
              </a:spcBef>
              <a:spcAft>
                <a:spcPts val="0"/>
              </a:spcAft>
              <a:buClr>
                <a:schemeClr val="dk1"/>
              </a:buClr>
              <a:buSzPts val="2100"/>
              <a:buFont typeface="Gill Sans"/>
              <a:buChar char="•"/>
            </a:pPr>
            <a:r>
              <a:rPr lang="en-US" sz="2100">
                <a:solidFill>
                  <a:schemeClr val="dk1"/>
                </a:solidFill>
                <a:highlight>
                  <a:schemeClr val="lt1"/>
                </a:highlight>
                <a:latin typeface="Gill Sans"/>
                <a:ea typeface="Gill Sans"/>
                <a:cs typeface="Gill Sans"/>
                <a:sym typeface="Gill Sans"/>
              </a:rPr>
              <a:t>Omgeving.</a:t>
            </a:r>
            <a:endParaRPr sz="2300">
              <a:solidFill>
                <a:schemeClr val="dk1"/>
              </a:solidFill>
              <a:highlight>
                <a:schemeClr val="lt1"/>
              </a:highlight>
              <a:latin typeface="Gill Sans"/>
              <a:ea typeface="Gill Sans"/>
              <a:cs typeface="Gill Sans"/>
              <a:sym typeface="Gill Sans"/>
            </a:endParaRPr>
          </a:p>
          <a:p>
            <a:pPr marL="363538" lvl="1" indent="-382588" algn="l" rtl="0">
              <a:lnSpc>
                <a:spcPct val="128888"/>
              </a:lnSpc>
              <a:spcBef>
                <a:spcPts val="0"/>
              </a:spcBef>
              <a:spcAft>
                <a:spcPts val="0"/>
              </a:spcAft>
              <a:buClr>
                <a:schemeClr val="dk1"/>
              </a:buClr>
              <a:buSzPts val="2100"/>
              <a:buFont typeface="Gill Sans"/>
              <a:buChar char="•"/>
            </a:pPr>
            <a:r>
              <a:rPr lang="en-US" sz="2100">
                <a:solidFill>
                  <a:schemeClr val="dk1"/>
                </a:solidFill>
                <a:highlight>
                  <a:schemeClr val="lt1"/>
                </a:highlight>
                <a:latin typeface="Gill Sans"/>
                <a:ea typeface="Gill Sans"/>
                <a:cs typeface="Gill Sans"/>
                <a:sym typeface="Gill Sans"/>
              </a:rPr>
              <a:t>Instructie: passend </a:t>
            </a:r>
            <a:br>
              <a:rPr lang="en-US" sz="2100">
                <a:solidFill>
                  <a:schemeClr val="dk1"/>
                </a:solidFill>
                <a:highlight>
                  <a:schemeClr val="lt1"/>
                </a:highlight>
                <a:latin typeface="Gill Sans"/>
                <a:ea typeface="Gill Sans"/>
                <a:cs typeface="Gill Sans"/>
                <a:sym typeface="Gill Sans"/>
              </a:rPr>
            </a:br>
            <a:r>
              <a:rPr lang="en-US" sz="2100">
                <a:solidFill>
                  <a:schemeClr val="dk1"/>
                </a:solidFill>
                <a:highlight>
                  <a:schemeClr val="lt1"/>
                </a:highlight>
                <a:latin typeface="Gill Sans"/>
                <a:ea typeface="Gill Sans"/>
                <a:cs typeface="Gill Sans"/>
                <a:sym typeface="Gill Sans"/>
              </a:rPr>
              <a:t>voor ruiter en paard.</a:t>
            </a:r>
            <a:endParaRPr sz="2100">
              <a:solidFill>
                <a:schemeClr val="dk1"/>
              </a:solidFill>
              <a:highlight>
                <a:schemeClr val="lt1"/>
              </a:highlight>
              <a:latin typeface="Gill Sans"/>
              <a:ea typeface="Gill Sans"/>
              <a:cs typeface="Gill Sans"/>
              <a:sym typeface="Gill Sans"/>
            </a:endParaRPr>
          </a:p>
          <a:p>
            <a:pPr marL="0" lvl="0" indent="0" algn="ctr" rtl="0">
              <a:lnSpc>
                <a:spcPct val="128888"/>
              </a:lnSpc>
              <a:spcBef>
                <a:spcPts val="0"/>
              </a:spcBef>
              <a:spcAft>
                <a:spcPts val="0"/>
              </a:spcAft>
              <a:buClr>
                <a:schemeClr val="dk1"/>
              </a:buClr>
              <a:buSzPts val="1800"/>
              <a:buNone/>
            </a:pPr>
            <a:endParaRPr sz="2100"/>
          </a:p>
        </p:txBody>
      </p:sp>
      <p:pic>
        <p:nvPicPr>
          <p:cNvPr id="98" name="Google Shape;98;p8" descr="zadel op skelet 2"/>
          <p:cNvPicPr preferRelativeResize="0"/>
          <p:nvPr/>
        </p:nvPicPr>
        <p:blipFill rotWithShape="1">
          <a:blip r:embed="rId3">
            <a:alphaModFix/>
          </a:blip>
          <a:srcRect/>
          <a:stretch/>
        </p:blipFill>
        <p:spPr>
          <a:xfrm>
            <a:off x="9176305" y="1258644"/>
            <a:ext cx="2317864" cy="21703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9"/>
          <p:cNvSpPr txBox="1">
            <a:spLocks noGrp="1"/>
          </p:cNvSpPr>
          <p:nvPr>
            <p:ph type="title"/>
          </p:nvPr>
        </p:nvSpPr>
        <p:spPr>
          <a:xfrm>
            <a:off x="322729" y="75304"/>
            <a:ext cx="11532198" cy="77455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5000"/>
              <a:buFont typeface="Arial"/>
              <a:buNone/>
            </a:pPr>
            <a:r>
              <a:rPr lang="en-US"/>
              <a:t>Management</a:t>
            </a:r>
            <a:endParaRPr/>
          </a:p>
        </p:txBody>
      </p:sp>
      <p:sp>
        <p:nvSpPr>
          <p:cNvPr id="104" name="Google Shape;104;p9"/>
          <p:cNvSpPr txBox="1">
            <a:spLocks noGrp="1"/>
          </p:cNvSpPr>
          <p:nvPr>
            <p:ph type="body" idx="1"/>
          </p:nvPr>
        </p:nvSpPr>
        <p:spPr>
          <a:xfrm>
            <a:off x="697830" y="1165413"/>
            <a:ext cx="10791337" cy="4178112"/>
          </a:xfrm>
          <a:prstGeom prst="rect">
            <a:avLst/>
          </a:prstGeom>
          <a:noFill/>
          <a:ln>
            <a:noFill/>
          </a:ln>
        </p:spPr>
        <p:txBody>
          <a:bodyPr spcFirstLastPara="1" wrap="square" lIns="91425" tIns="45700" rIns="91425" bIns="45700" anchor="t" anchorCtr="0">
            <a:noAutofit/>
          </a:bodyPr>
          <a:lstStyle/>
          <a:p>
            <a:pPr marL="285750" lvl="0" indent="-315595" algn="l" rtl="0">
              <a:lnSpc>
                <a:spcPct val="138888"/>
              </a:lnSpc>
              <a:spcBef>
                <a:spcPts val="0"/>
              </a:spcBef>
              <a:spcAft>
                <a:spcPts val="0"/>
              </a:spcAft>
              <a:buClr>
                <a:schemeClr val="dk1"/>
              </a:buClr>
              <a:buSzPts val="2000"/>
              <a:buFont typeface="Arial"/>
              <a:buChar char="•"/>
            </a:pPr>
            <a:r>
              <a:rPr lang="nl-NL" sz="2000" dirty="0"/>
              <a:t>(Preventieve) fysieke begeleiding door dierenarts, fysiotherapeut, zadelpasser, hoefsmid, gebitsverzorger en meer</a:t>
            </a:r>
          </a:p>
          <a:p>
            <a:pPr marL="285750" lvl="0" indent="-315595" algn="l" rtl="0">
              <a:lnSpc>
                <a:spcPct val="138888"/>
              </a:lnSpc>
              <a:spcBef>
                <a:spcPts val="0"/>
              </a:spcBef>
              <a:spcAft>
                <a:spcPts val="0"/>
              </a:spcAft>
              <a:buClr>
                <a:schemeClr val="dk1"/>
              </a:buClr>
              <a:buSzPts val="2000"/>
              <a:buFont typeface="Arial"/>
              <a:buChar char="•"/>
            </a:pPr>
            <a:r>
              <a:rPr lang="nl-NL" sz="2000" dirty="0"/>
              <a:t>Voeding</a:t>
            </a:r>
          </a:p>
          <a:p>
            <a:pPr marL="285750" lvl="0" indent="-315595" algn="l" rtl="0">
              <a:lnSpc>
                <a:spcPct val="138888"/>
              </a:lnSpc>
              <a:spcBef>
                <a:spcPts val="0"/>
              </a:spcBef>
              <a:spcAft>
                <a:spcPts val="0"/>
              </a:spcAft>
              <a:buClr>
                <a:schemeClr val="dk1"/>
              </a:buClr>
              <a:buSzPts val="2000"/>
              <a:buFont typeface="Arial"/>
              <a:buChar char="•"/>
            </a:pPr>
            <a:r>
              <a:rPr lang="nl-NL" sz="2000" dirty="0"/>
              <a:t>Training</a:t>
            </a:r>
          </a:p>
          <a:p>
            <a:pPr marL="285750" lvl="0" indent="-315595" algn="l" rtl="0">
              <a:lnSpc>
                <a:spcPct val="138888"/>
              </a:lnSpc>
              <a:spcBef>
                <a:spcPts val="0"/>
              </a:spcBef>
              <a:spcAft>
                <a:spcPts val="0"/>
              </a:spcAft>
              <a:buClr>
                <a:schemeClr val="dk1"/>
              </a:buClr>
              <a:buSzPts val="2000"/>
              <a:buFont typeface="Arial"/>
              <a:buChar char="•"/>
            </a:pPr>
            <a:r>
              <a:rPr lang="nl-NL" sz="2000" dirty="0"/>
              <a:t>Huisvesting</a:t>
            </a:r>
          </a:p>
          <a:p>
            <a:pPr marL="285750" lvl="0" indent="-315595" algn="l" rtl="0">
              <a:lnSpc>
                <a:spcPct val="138888"/>
              </a:lnSpc>
              <a:spcBef>
                <a:spcPts val="0"/>
              </a:spcBef>
              <a:spcAft>
                <a:spcPts val="0"/>
              </a:spcAft>
              <a:buSzPts val="2000"/>
              <a:buChar char="•"/>
            </a:pPr>
            <a:r>
              <a:rPr lang="nl-NL" sz="2000" dirty="0"/>
              <a:t>Zelf leren observeren en palperen</a:t>
            </a:r>
          </a:p>
          <a:p>
            <a:pPr marL="285750" lvl="0" indent="-188595" algn="l" rtl="0">
              <a:lnSpc>
                <a:spcPct val="138888"/>
              </a:lnSpc>
              <a:spcBef>
                <a:spcPts val="0"/>
              </a:spcBef>
              <a:spcAft>
                <a:spcPts val="0"/>
              </a:spcAft>
              <a:buClr>
                <a:schemeClr val="dk1"/>
              </a:buClr>
              <a:buSzPts val="1800"/>
              <a:buFont typeface="Arial"/>
              <a:buNone/>
            </a:pPr>
            <a:endParaRPr lang="nl-NL" sz="2000" dirty="0"/>
          </a:p>
          <a:p>
            <a:pPr marL="342900" lvl="0" indent="-342900" algn="l" rtl="0">
              <a:lnSpc>
                <a:spcPct val="138888"/>
              </a:lnSpc>
              <a:spcBef>
                <a:spcPts val="0"/>
              </a:spcBef>
              <a:spcAft>
                <a:spcPts val="0"/>
              </a:spcAft>
              <a:buClr>
                <a:schemeClr val="dk1"/>
              </a:buClr>
              <a:buSzPts val="1800"/>
              <a:buFont typeface="Arial" panose="020B0604020202020204" pitchFamily="34" charset="0"/>
              <a:buChar char="•"/>
            </a:pPr>
            <a:r>
              <a:rPr lang="nl-NL" sz="2000" dirty="0"/>
              <a:t>Wat los je </a:t>
            </a:r>
            <a:r>
              <a:rPr lang="nl-NL" sz="2000" dirty="0" err="1"/>
              <a:t>rijtechnisch</a:t>
            </a:r>
            <a:r>
              <a:rPr lang="nl-NL" sz="2000" dirty="0"/>
              <a:t> op en waarvoor is ander ingrijpen noodzakelijk? Voorbeeld: onrustige aanleuning. </a:t>
            </a:r>
            <a:r>
              <a:rPr lang="nl-NL" sz="2000" dirty="0" err="1"/>
              <a:t>Rijtechnisch</a:t>
            </a:r>
            <a:r>
              <a:rPr lang="nl-NL" sz="2000" dirty="0"/>
              <a:t> op te lossen of toch </a:t>
            </a:r>
            <a:r>
              <a:rPr lang="nl-NL" sz="2000" dirty="0" err="1"/>
              <a:t>halsartrose</a:t>
            </a:r>
            <a:r>
              <a:rPr lang="nl-NL" sz="2000" dirty="0"/>
              <a:t> en/of synovitis die behandeld moet worden..? Bokken bij </a:t>
            </a:r>
            <a:r>
              <a:rPr lang="nl-NL" sz="2000" dirty="0" err="1"/>
              <a:t>aangalopperen</a:t>
            </a:r>
            <a:r>
              <a:rPr lang="nl-NL" sz="2000" dirty="0"/>
              <a:t>: fris of ergens last van?</a:t>
            </a:r>
          </a:p>
          <a:p>
            <a:pPr marL="0" lvl="0" indent="0" algn="l" rtl="0">
              <a:lnSpc>
                <a:spcPct val="138888"/>
              </a:lnSpc>
              <a:spcBef>
                <a:spcPts val="0"/>
              </a:spcBef>
              <a:spcAft>
                <a:spcPts val="0"/>
              </a:spcAft>
              <a:buClr>
                <a:schemeClr val="dk1"/>
              </a:buClr>
              <a:buSzPts val="1800"/>
              <a:buNone/>
            </a:pPr>
            <a:r>
              <a:rPr lang="nl-NL" sz="2000" b="1" dirty="0"/>
              <a:t>Nu op naar de praktijk!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f5756e12c2_0_8"/>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457200" lvl="0" indent="0" algn="ctr" rtl="0">
              <a:spcBef>
                <a:spcPts val="0"/>
              </a:spcBef>
              <a:spcAft>
                <a:spcPts val="0"/>
              </a:spcAft>
              <a:buNone/>
            </a:pPr>
            <a:r>
              <a:rPr lang="en-US" sz="4600"/>
              <a:t>Paard bekijken op stand en in beweging</a:t>
            </a:r>
            <a:endParaRPr sz="4600"/>
          </a:p>
        </p:txBody>
      </p:sp>
      <p:sp>
        <p:nvSpPr>
          <p:cNvPr id="111" name="Google Shape;111;g2f5756e12c2_0_8"/>
          <p:cNvSpPr txBox="1">
            <a:spLocks noGrp="1"/>
          </p:cNvSpPr>
          <p:nvPr>
            <p:ph type="body" idx="1"/>
          </p:nvPr>
        </p:nvSpPr>
        <p:spPr>
          <a:xfrm>
            <a:off x="697830" y="1258646"/>
            <a:ext cx="52296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endParaRPr/>
          </a:p>
        </p:txBody>
      </p:sp>
      <p:sp>
        <p:nvSpPr>
          <p:cNvPr id="112" name="Google Shape;112;g2f5756e12c2_0_8"/>
          <p:cNvSpPr txBox="1">
            <a:spLocks noGrp="1"/>
          </p:cNvSpPr>
          <p:nvPr>
            <p:ph type="body" idx="2"/>
          </p:nvPr>
        </p:nvSpPr>
        <p:spPr>
          <a:xfrm>
            <a:off x="6293224" y="1258646"/>
            <a:ext cx="52086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endParaRPr/>
          </a:p>
        </p:txBody>
      </p:sp>
      <p:pic>
        <p:nvPicPr>
          <p:cNvPr id="113" name="Google Shape;113;g2f5756e12c2_0_8" title="DSC_3987.jpg"/>
          <p:cNvPicPr preferRelativeResize="0"/>
          <p:nvPr/>
        </p:nvPicPr>
        <p:blipFill>
          <a:blip r:embed="rId3">
            <a:alphaModFix/>
          </a:blip>
          <a:stretch>
            <a:fillRect/>
          </a:stretch>
        </p:blipFill>
        <p:spPr>
          <a:xfrm>
            <a:off x="697825" y="1327300"/>
            <a:ext cx="6967624" cy="4643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2f63293ca36_0_31"/>
          <p:cNvSpPr txBox="1">
            <a:spLocks noGrp="1"/>
          </p:cNvSpPr>
          <p:nvPr>
            <p:ph type="title"/>
          </p:nvPr>
        </p:nvSpPr>
        <p:spPr>
          <a:xfrm>
            <a:off x="322729" y="75304"/>
            <a:ext cx="11532300" cy="7746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Paard 1: 4 jarige</a:t>
            </a:r>
            <a:endParaRPr/>
          </a:p>
        </p:txBody>
      </p:sp>
      <p:sp>
        <p:nvSpPr>
          <p:cNvPr id="120" name="Google Shape;120;g2f63293ca36_0_31"/>
          <p:cNvSpPr txBox="1">
            <a:spLocks noGrp="1"/>
          </p:cNvSpPr>
          <p:nvPr>
            <p:ph type="body" idx="1"/>
          </p:nvPr>
        </p:nvSpPr>
        <p:spPr>
          <a:xfrm>
            <a:off x="697830" y="1258646"/>
            <a:ext cx="10791300" cy="3690000"/>
          </a:xfrm>
          <a:prstGeom prst="rect">
            <a:avLst/>
          </a:prstGeom>
        </p:spPr>
        <p:txBody>
          <a:bodyPr spcFirstLastPara="1" wrap="square" lIns="91425" tIns="45700" rIns="91425" bIns="45700" anchor="t" anchorCtr="0">
            <a:normAutofit/>
          </a:bodyPr>
          <a:lstStyle/>
          <a:p>
            <a:pPr marL="0" lvl="0" indent="0" algn="ctr" rtl="0">
              <a:spcBef>
                <a:spcPts val="0"/>
              </a:spcBef>
              <a:spcAft>
                <a:spcPts val="0"/>
              </a:spcAft>
              <a:buNone/>
            </a:pPr>
            <a:r>
              <a:rPr lang="nl-NL" sz="2300" dirty="0" err="1"/>
              <a:t>Uncrowned</a:t>
            </a:r>
            <a:r>
              <a:rPr lang="nl-NL" sz="2300" dirty="0"/>
              <a:t> van de </a:t>
            </a:r>
            <a:r>
              <a:rPr lang="nl-NL" sz="2300" dirty="0" err="1"/>
              <a:t>Wolfshoeve</a:t>
            </a:r>
            <a:r>
              <a:rPr lang="nl-NL" sz="2300" dirty="0"/>
              <a:t> </a:t>
            </a:r>
          </a:p>
          <a:p>
            <a:pPr marL="0" lvl="0" indent="0" algn="ctr" rtl="0">
              <a:spcBef>
                <a:spcPts val="0"/>
              </a:spcBef>
              <a:spcAft>
                <a:spcPts val="0"/>
              </a:spcAft>
              <a:buNone/>
            </a:pPr>
            <a:r>
              <a:rPr lang="nl-NL" sz="2300" dirty="0"/>
              <a:t>(</a:t>
            </a:r>
            <a:r>
              <a:rPr lang="nl-NL" sz="2300" dirty="0" err="1"/>
              <a:t>Millenium</a:t>
            </a:r>
            <a:r>
              <a:rPr lang="nl-NL" sz="2300" dirty="0"/>
              <a:t> x Danone 1) </a:t>
            </a:r>
          </a:p>
          <a:p>
            <a:pPr marL="0" lvl="0" indent="0" algn="ctr" rtl="0">
              <a:spcBef>
                <a:spcPts val="0"/>
              </a:spcBef>
              <a:spcAft>
                <a:spcPts val="0"/>
              </a:spcAft>
              <a:buNone/>
            </a:pPr>
            <a:r>
              <a:rPr lang="nl-NL" sz="2300" dirty="0"/>
              <a:t>FEI 4 jarigen</a:t>
            </a:r>
          </a:p>
          <a:p>
            <a:pPr marL="0" lvl="0" indent="0" algn="ctr" rtl="0">
              <a:spcBef>
                <a:spcPts val="0"/>
              </a:spcBef>
              <a:spcAft>
                <a:spcPts val="0"/>
              </a:spcAft>
              <a:buNone/>
            </a:pPr>
            <a:r>
              <a:rPr lang="nl-NL" sz="2300" dirty="0"/>
              <a:t> Dominique </a:t>
            </a:r>
            <a:r>
              <a:rPr lang="nl-NL" sz="2300" dirty="0" err="1"/>
              <a:t>D’Hoore</a:t>
            </a:r>
            <a:r>
              <a:rPr lang="nl-NL" sz="2300" dirty="0"/>
              <a:t> - van der Horst - De </a:t>
            </a:r>
            <a:r>
              <a:rPr lang="nl-NL" sz="2300" dirty="0" err="1"/>
              <a:t>Wolfshoeve</a:t>
            </a:r>
            <a:endParaRPr sz="2300" dirty="0"/>
          </a:p>
        </p:txBody>
      </p:sp>
    </p:spTree>
  </p:cSld>
  <p:clrMapOvr>
    <a:masterClrMapping/>
  </p:clrMapOvr>
</p:sld>
</file>

<file path=ppt/theme/theme1.xml><?xml version="1.0" encoding="utf-8"?>
<a:theme xmlns:a="http://schemas.openxmlformats.org/drawingml/2006/main" name="Kantoorthema">
  <a:themeElements>
    <a:clrScheme name="Kantoo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1307</Words>
  <Application>Microsoft Office PowerPoint</Application>
  <PresentationFormat>Breedbeeld</PresentationFormat>
  <Paragraphs>358</Paragraphs>
  <Slides>28</Slides>
  <Notes>27</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28</vt:i4>
      </vt:variant>
    </vt:vector>
  </HeadingPairs>
  <TitlesOfParts>
    <vt:vector size="32" baseType="lpstr">
      <vt:lpstr>Arial</vt:lpstr>
      <vt:lpstr>Calibri</vt:lpstr>
      <vt:lpstr>Gill Sans</vt:lpstr>
      <vt:lpstr>Kantoorthema</vt:lpstr>
      <vt:lpstr>KNHS College Tour  Wat gebeurt er in het paardenlichaam?</vt:lpstr>
      <vt:lpstr>Voor we beginnen</vt:lpstr>
      <vt:lpstr>Introductie</vt:lpstr>
      <vt:lpstr>Vandaag staat het paardenlichaam centraal</vt:lpstr>
      <vt:lpstr>Voorwaarden voor training</vt:lpstr>
      <vt:lpstr>Voorwaarden voor training</vt:lpstr>
      <vt:lpstr>Management</vt:lpstr>
      <vt:lpstr>Paard bekijken op stand en in beweging</vt:lpstr>
      <vt:lpstr>Paard 1: 4 jarige</vt:lpstr>
      <vt:lpstr>Paard 1: 4 jarige</vt:lpstr>
      <vt:lpstr>Bouw, werking en ligging spieren</vt:lpstr>
      <vt:lpstr>Twee ‘systemen’ om de ruiter te dragen</vt:lpstr>
      <vt:lpstr>Training vs. scholing</vt:lpstr>
      <vt:lpstr>Paard 2: 6 jarige</vt:lpstr>
      <vt:lpstr>Bouw, werking en ligging spieren</vt:lpstr>
      <vt:lpstr>Biomechanica</vt:lpstr>
      <vt:lpstr>Relevantie loodlijn…</vt:lpstr>
      <vt:lpstr>Paard 3: Springpaard</vt:lpstr>
      <vt:lpstr>Motoriek, coördinatie en balans</vt:lpstr>
      <vt:lpstr>Pectorale draagband</vt:lpstr>
      <vt:lpstr>Paard 4 en 5: dressuurpaarden Lichte Tour</vt:lpstr>
      <vt:lpstr>Supercompensatie</vt:lpstr>
      <vt:lpstr>Twee systemen om de ruiter te dragen</vt:lpstr>
      <vt:lpstr>Paard 6: Grand Prix</vt:lpstr>
      <vt:lpstr>Het scala</vt:lpstr>
      <vt:lpstr>Vragen</vt:lpstr>
      <vt:lpstr>Met dank aan: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Daphne van der Voort</dc:creator>
  <cp:lastModifiedBy>Wilma Plaisier</cp:lastModifiedBy>
  <cp:revision>6</cp:revision>
  <dcterms:created xsi:type="dcterms:W3CDTF">2017-08-04T07:31:49Z</dcterms:created>
  <dcterms:modified xsi:type="dcterms:W3CDTF">2024-08-27T10:26:59Z</dcterms:modified>
</cp:coreProperties>
</file>